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Default Extension="xlsm" ContentType="application/vnd.ms-excel.sheet.macroEnabled.12"/>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95" r:id="rId3"/>
    <p:sldId id="266" r:id="rId4"/>
    <p:sldId id="267" r:id="rId5"/>
    <p:sldId id="293" r:id="rId6"/>
    <p:sldId id="292" r:id="rId7"/>
    <p:sldId id="296" r:id="rId8"/>
    <p:sldId id="299" r:id="rId9"/>
    <p:sldId id="300" r:id="rId10"/>
    <p:sldId id="298" r:id="rId11"/>
    <p:sldId id="297" r:id="rId12"/>
    <p:sldId id="275" r:id="rId13"/>
    <p:sldId id="286"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F6F6"/>
    <a:srgbClr val="DBEEF4"/>
    <a:srgbClr val="8AC6CC"/>
    <a:srgbClr val="4A6A7E"/>
    <a:srgbClr val="426A1F"/>
    <a:srgbClr val="D4911E"/>
    <a:srgbClr val="99AB21"/>
    <a:srgbClr val="496B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7" autoAdjust="0"/>
    <p:restoredTop sz="95378" autoAdjust="0"/>
  </p:normalViewPr>
  <p:slideViewPr>
    <p:cSldViewPr snapToGrid="0" snapToObjects="1">
      <p:cViewPr varScale="1">
        <p:scale>
          <a:sx n="70" d="100"/>
          <a:sy n="70" d="100"/>
        </p:scale>
        <p:origin x="-160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9.2686800225921143E-2"/>
          <c:y val="1.940762151566505E-3"/>
          <c:w val="0.64849518810148765"/>
          <c:h val="0.9727427821522302"/>
        </c:manualLayout>
      </c:layout>
      <c:pieChart>
        <c:varyColors val="1"/>
        <c:ser>
          <c:idx val="0"/>
          <c:order val="0"/>
          <c:tx>
            <c:strRef>
              <c:f>Sheet1!$B$1</c:f>
              <c:strCache>
                <c:ptCount val="1"/>
                <c:pt idx="0">
                  <c:v>Sales</c:v>
                </c:pt>
              </c:strCache>
            </c:strRef>
          </c:tx>
          <c:dPt>
            <c:idx val="0"/>
            <c:spPr>
              <a:solidFill>
                <a:srgbClr val="99AB21"/>
              </a:solidFill>
            </c:spPr>
            <c:extLst xmlns:c16r2="http://schemas.microsoft.com/office/drawing/2015/06/chart">
              <c:ext xmlns:c16="http://schemas.microsoft.com/office/drawing/2014/chart" uri="{C3380CC4-5D6E-409C-BE32-E72D297353CC}">
                <c16:uniqueId val="{00000001-4834-4F16-BDB3-13F808EE8AB7}"/>
              </c:ext>
            </c:extLst>
          </c:dPt>
          <c:dPt>
            <c:idx val="1"/>
            <c:spPr>
              <a:solidFill>
                <a:srgbClr val="99AB21">
                  <a:alpha val="75000"/>
                </a:srgbClr>
              </a:solidFill>
            </c:spPr>
            <c:extLst xmlns:c16r2="http://schemas.microsoft.com/office/drawing/2015/06/chart">
              <c:ext xmlns:c16="http://schemas.microsoft.com/office/drawing/2014/chart" uri="{C3380CC4-5D6E-409C-BE32-E72D297353CC}">
                <c16:uniqueId val="{00000003-4834-4F16-BDB3-13F808EE8AB7}"/>
              </c:ext>
            </c:extLst>
          </c:dPt>
          <c:dPt>
            <c:idx val="2"/>
            <c:spPr>
              <a:solidFill>
                <a:srgbClr val="99AB21">
                  <a:alpha val="60000"/>
                </a:srgbClr>
              </a:solidFill>
            </c:spPr>
            <c:extLst xmlns:c16r2="http://schemas.microsoft.com/office/drawing/2015/06/chart">
              <c:ext xmlns:c16="http://schemas.microsoft.com/office/drawing/2014/chart" uri="{C3380CC4-5D6E-409C-BE32-E72D297353CC}">
                <c16:uniqueId val="{00000005-4834-4F16-BDB3-13F808EE8AB7}"/>
              </c:ext>
            </c:extLst>
          </c:dPt>
          <c:dPt>
            <c:idx val="3"/>
            <c:spPr>
              <a:solidFill>
                <a:srgbClr val="99AB21">
                  <a:alpha val="45000"/>
                </a:srgbClr>
              </a:solidFill>
            </c:spPr>
            <c:extLst xmlns:c16r2="http://schemas.microsoft.com/office/drawing/2015/06/chart">
              <c:ext xmlns:c16="http://schemas.microsoft.com/office/drawing/2014/chart" uri="{C3380CC4-5D6E-409C-BE32-E72D297353CC}">
                <c16:uniqueId val="{00000007-4834-4F16-BDB3-13F808EE8AB7}"/>
              </c:ext>
            </c:extLst>
          </c:dPt>
          <c:dPt>
            <c:idx val="4"/>
            <c:spPr>
              <a:solidFill>
                <a:srgbClr val="99AB21">
                  <a:alpha val="35000"/>
                </a:srgbClr>
              </a:solidFill>
            </c:spPr>
            <c:extLst xmlns:c16r2="http://schemas.microsoft.com/office/drawing/2015/06/chart">
              <c:ext xmlns:c16="http://schemas.microsoft.com/office/drawing/2014/chart" uri="{C3380CC4-5D6E-409C-BE32-E72D297353CC}">
                <c16:uniqueId val="{00000009-4834-4F16-BDB3-13F808EE8AB7}"/>
              </c:ext>
            </c:extLst>
          </c:dPt>
          <c:dPt>
            <c:idx val="5"/>
            <c:spPr>
              <a:solidFill>
                <a:srgbClr val="99AB21">
                  <a:alpha val="20000"/>
                </a:srgbClr>
              </a:solidFill>
            </c:spPr>
            <c:extLst xmlns:c16r2="http://schemas.microsoft.com/office/drawing/2015/06/chart">
              <c:ext xmlns:c16="http://schemas.microsoft.com/office/drawing/2014/chart" uri="{C3380CC4-5D6E-409C-BE32-E72D297353CC}">
                <c16:uniqueId val="{0000000B-4834-4F16-BDB3-13F808EE8AB7}"/>
              </c:ext>
            </c:extLst>
          </c:dPt>
          <c:dPt>
            <c:idx val="6"/>
            <c:spPr>
              <a:solidFill>
                <a:srgbClr val="99AB21">
                  <a:alpha val="10000"/>
                </a:srgbClr>
              </a:solidFill>
              <a:ln w="6438" cmpd="sng">
                <a:noFill/>
              </a:ln>
            </c:spPr>
            <c:extLst xmlns:c16r2="http://schemas.microsoft.com/office/drawing/2015/06/chart">
              <c:ext xmlns:c16="http://schemas.microsoft.com/office/drawing/2014/chart" uri="{C3380CC4-5D6E-409C-BE32-E72D297353CC}">
                <c16:uniqueId val="{0000000D-4834-4F16-BDB3-13F808EE8AB7}"/>
              </c:ext>
            </c:extLst>
          </c:dPt>
          <c:dPt>
            <c:idx val="7"/>
            <c:spPr>
              <a:solidFill>
                <a:srgbClr val="C98127">
                  <a:alpha val="97000"/>
                </a:srgbClr>
              </a:solidFill>
              <a:ln w="6438" cmpd="sng">
                <a:solidFill>
                  <a:srgbClr val="FFFFFF"/>
                </a:solidFill>
              </a:ln>
            </c:spPr>
            <c:extLst xmlns:c16r2="http://schemas.microsoft.com/office/drawing/2015/06/chart">
              <c:ext xmlns:c16="http://schemas.microsoft.com/office/drawing/2014/chart" uri="{C3380CC4-5D6E-409C-BE32-E72D297353CC}">
                <c16:uniqueId val="{0000000F-4834-4F16-BDB3-13F808EE8AB7}"/>
              </c:ext>
            </c:extLst>
          </c:dPt>
          <c:dPt>
            <c:idx val="8"/>
            <c:spPr>
              <a:solidFill>
                <a:srgbClr val="C98127">
                  <a:alpha val="94000"/>
                </a:srgbClr>
              </a:solidFill>
              <a:ln w="6438" cmpd="sng">
                <a:solidFill>
                  <a:srgbClr val="FFFFFF"/>
                </a:solidFill>
              </a:ln>
            </c:spPr>
            <c:extLst xmlns:c16r2="http://schemas.microsoft.com/office/drawing/2015/06/chart">
              <c:ext xmlns:c16="http://schemas.microsoft.com/office/drawing/2014/chart" uri="{C3380CC4-5D6E-409C-BE32-E72D297353CC}">
                <c16:uniqueId val="{00000011-4834-4F16-BDB3-13F808EE8AB7}"/>
              </c:ext>
            </c:extLst>
          </c:dPt>
          <c:dPt>
            <c:idx val="9"/>
            <c:spPr>
              <a:solidFill>
                <a:srgbClr val="C98127">
                  <a:alpha val="91000"/>
                </a:srgbClr>
              </a:solidFill>
              <a:ln w="6438" cmpd="sng">
                <a:solidFill>
                  <a:srgbClr val="FFFFFF"/>
                </a:solidFill>
              </a:ln>
            </c:spPr>
            <c:extLst xmlns:c16r2="http://schemas.microsoft.com/office/drawing/2015/06/chart">
              <c:ext xmlns:c16="http://schemas.microsoft.com/office/drawing/2014/chart" uri="{C3380CC4-5D6E-409C-BE32-E72D297353CC}">
                <c16:uniqueId val="{00000013-4834-4F16-BDB3-13F808EE8AB7}"/>
              </c:ext>
            </c:extLst>
          </c:dPt>
          <c:dPt>
            <c:idx val="10"/>
            <c:spPr>
              <a:solidFill>
                <a:srgbClr val="C98127">
                  <a:alpha val="88000"/>
                </a:srgbClr>
              </a:solidFill>
              <a:ln w="6438" cmpd="sng">
                <a:solidFill>
                  <a:srgbClr val="FFFFFF"/>
                </a:solidFill>
              </a:ln>
            </c:spPr>
            <c:extLst xmlns:c16r2="http://schemas.microsoft.com/office/drawing/2015/06/chart">
              <c:ext xmlns:c16="http://schemas.microsoft.com/office/drawing/2014/chart" uri="{C3380CC4-5D6E-409C-BE32-E72D297353CC}">
                <c16:uniqueId val="{00000015-4834-4F16-BDB3-13F808EE8AB7}"/>
              </c:ext>
            </c:extLst>
          </c:dPt>
          <c:dPt>
            <c:idx val="11"/>
            <c:spPr>
              <a:solidFill>
                <a:srgbClr val="C98127">
                  <a:alpha val="85000"/>
                </a:srgbClr>
              </a:solidFill>
              <a:ln w="6438" cmpd="sng">
                <a:solidFill>
                  <a:srgbClr val="FFFFFF"/>
                </a:solidFill>
              </a:ln>
            </c:spPr>
            <c:extLst xmlns:c16r2="http://schemas.microsoft.com/office/drawing/2015/06/chart">
              <c:ext xmlns:c16="http://schemas.microsoft.com/office/drawing/2014/chart" uri="{C3380CC4-5D6E-409C-BE32-E72D297353CC}">
                <c16:uniqueId val="{00000017-4834-4F16-BDB3-13F808EE8AB7}"/>
              </c:ext>
            </c:extLst>
          </c:dPt>
          <c:dPt>
            <c:idx val="12"/>
            <c:spPr>
              <a:solidFill>
                <a:srgbClr val="C98127">
                  <a:alpha val="82000"/>
                </a:srgbClr>
              </a:solidFill>
              <a:ln w="6438" cmpd="sng">
                <a:solidFill>
                  <a:srgbClr val="FFFFFF"/>
                </a:solidFill>
              </a:ln>
            </c:spPr>
            <c:extLst xmlns:c16r2="http://schemas.microsoft.com/office/drawing/2015/06/chart">
              <c:ext xmlns:c16="http://schemas.microsoft.com/office/drawing/2014/chart" uri="{C3380CC4-5D6E-409C-BE32-E72D297353CC}">
                <c16:uniqueId val="{00000019-4834-4F16-BDB3-13F808EE8AB7}"/>
              </c:ext>
            </c:extLst>
          </c:dPt>
          <c:dPt>
            <c:idx val="13"/>
            <c:spPr>
              <a:solidFill>
                <a:srgbClr val="C98127">
                  <a:alpha val="82000"/>
                </a:srgbClr>
              </a:solidFill>
              <a:ln w="6438" cmpd="sng">
                <a:solidFill>
                  <a:srgbClr val="FFFFFF"/>
                </a:solidFill>
              </a:ln>
            </c:spPr>
            <c:extLst xmlns:c16r2="http://schemas.microsoft.com/office/drawing/2015/06/chart">
              <c:ext xmlns:c16="http://schemas.microsoft.com/office/drawing/2014/chart" uri="{C3380CC4-5D6E-409C-BE32-E72D297353CC}">
                <c16:uniqueId val="{0000001B-4834-4F16-BDB3-13F808EE8AB7}"/>
              </c:ext>
            </c:extLst>
          </c:dPt>
          <c:dPt>
            <c:idx val="14"/>
            <c:spPr>
              <a:solidFill>
                <a:srgbClr val="C98127">
                  <a:alpha val="79000"/>
                </a:srgbClr>
              </a:solidFill>
              <a:ln w="6438" cmpd="sng">
                <a:solidFill>
                  <a:srgbClr val="FFFFFF"/>
                </a:solidFill>
              </a:ln>
            </c:spPr>
            <c:extLst xmlns:c16r2="http://schemas.microsoft.com/office/drawing/2015/06/chart">
              <c:ext xmlns:c16="http://schemas.microsoft.com/office/drawing/2014/chart" uri="{C3380CC4-5D6E-409C-BE32-E72D297353CC}">
                <c16:uniqueId val="{0000001D-4834-4F16-BDB3-13F808EE8AB7}"/>
              </c:ext>
            </c:extLst>
          </c:dPt>
          <c:dPt>
            <c:idx val="15"/>
            <c:spPr>
              <a:solidFill>
                <a:srgbClr val="C98127">
                  <a:alpha val="76000"/>
                </a:srgbClr>
              </a:solidFill>
              <a:ln w="6438" cmpd="sng">
                <a:solidFill>
                  <a:srgbClr val="FFFFFF"/>
                </a:solidFill>
              </a:ln>
            </c:spPr>
            <c:extLst xmlns:c16r2="http://schemas.microsoft.com/office/drawing/2015/06/chart">
              <c:ext xmlns:c16="http://schemas.microsoft.com/office/drawing/2014/chart" uri="{C3380CC4-5D6E-409C-BE32-E72D297353CC}">
                <c16:uniqueId val="{0000001F-4834-4F16-BDB3-13F808EE8AB7}"/>
              </c:ext>
            </c:extLst>
          </c:dPt>
          <c:dPt>
            <c:idx val="16"/>
            <c:spPr>
              <a:solidFill>
                <a:srgbClr val="C98127">
                  <a:alpha val="73000"/>
                </a:srgbClr>
              </a:solidFill>
              <a:ln w="6438" cmpd="sng">
                <a:solidFill>
                  <a:srgbClr val="FFFFFF"/>
                </a:solidFill>
              </a:ln>
            </c:spPr>
            <c:extLst xmlns:c16r2="http://schemas.microsoft.com/office/drawing/2015/06/chart">
              <c:ext xmlns:c16="http://schemas.microsoft.com/office/drawing/2014/chart" uri="{C3380CC4-5D6E-409C-BE32-E72D297353CC}">
                <c16:uniqueId val="{00000021-4834-4F16-BDB3-13F808EE8AB7}"/>
              </c:ext>
            </c:extLst>
          </c:dPt>
          <c:dPt>
            <c:idx val="17"/>
            <c:spPr>
              <a:solidFill>
                <a:srgbClr val="C98127">
                  <a:alpha val="70000"/>
                </a:srgbClr>
              </a:solidFill>
              <a:ln w="6438" cmpd="sng">
                <a:solidFill>
                  <a:srgbClr val="FFFFFF"/>
                </a:solidFill>
              </a:ln>
            </c:spPr>
            <c:extLst xmlns:c16r2="http://schemas.microsoft.com/office/drawing/2015/06/chart">
              <c:ext xmlns:c16="http://schemas.microsoft.com/office/drawing/2014/chart" uri="{C3380CC4-5D6E-409C-BE32-E72D297353CC}">
                <c16:uniqueId val="{00000023-4834-4F16-BDB3-13F808EE8AB7}"/>
              </c:ext>
            </c:extLst>
          </c:dPt>
          <c:dPt>
            <c:idx val="18"/>
            <c:spPr>
              <a:solidFill>
                <a:srgbClr val="C98127">
                  <a:alpha val="67000"/>
                </a:srgbClr>
              </a:solidFill>
              <a:ln w="6438" cmpd="sng">
                <a:solidFill>
                  <a:srgbClr val="FFFFFF"/>
                </a:solidFill>
              </a:ln>
            </c:spPr>
            <c:extLst xmlns:c16r2="http://schemas.microsoft.com/office/drawing/2015/06/chart">
              <c:ext xmlns:c16="http://schemas.microsoft.com/office/drawing/2014/chart" uri="{C3380CC4-5D6E-409C-BE32-E72D297353CC}">
                <c16:uniqueId val="{00000025-4834-4F16-BDB3-13F808EE8AB7}"/>
              </c:ext>
            </c:extLst>
          </c:dPt>
          <c:dPt>
            <c:idx val="19"/>
            <c:spPr>
              <a:solidFill>
                <a:srgbClr val="C98127">
                  <a:alpha val="64000"/>
                </a:srgbClr>
              </a:solidFill>
              <a:ln w="6438" cmpd="sng">
                <a:solidFill>
                  <a:srgbClr val="FFFFFF"/>
                </a:solidFill>
              </a:ln>
            </c:spPr>
            <c:extLst xmlns:c16r2="http://schemas.microsoft.com/office/drawing/2015/06/chart">
              <c:ext xmlns:c16="http://schemas.microsoft.com/office/drawing/2014/chart" uri="{C3380CC4-5D6E-409C-BE32-E72D297353CC}">
                <c16:uniqueId val="{00000027-4834-4F16-BDB3-13F808EE8AB7}"/>
              </c:ext>
            </c:extLst>
          </c:dPt>
          <c:dPt>
            <c:idx val="20"/>
            <c:spPr>
              <a:solidFill>
                <a:srgbClr val="C98127">
                  <a:alpha val="61000"/>
                </a:srgbClr>
              </a:solidFill>
              <a:ln w="6438" cmpd="sng">
                <a:solidFill>
                  <a:srgbClr val="FFFFFF"/>
                </a:solidFill>
              </a:ln>
            </c:spPr>
            <c:extLst xmlns:c16r2="http://schemas.microsoft.com/office/drawing/2015/06/chart">
              <c:ext xmlns:c16="http://schemas.microsoft.com/office/drawing/2014/chart" uri="{C3380CC4-5D6E-409C-BE32-E72D297353CC}">
                <c16:uniqueId val="{00000029-4834-4F16-BDB3-13F808EE8AB7}"/>
              </c:ext>
            </c:extLst>
          </c:dPt>
          <c:dPt>
            <c:idx val="21"/>
            <c:spPr>
              <a:solidFill>
                <a:srgbClr val="C98127">
                  <a:alpha val="58000"/>
                </a:srgbClr>
              </a:solidFill>
              <a:ln w="6438" cmpd="sng">
                <a:solidFill>
                  <a:srgbClr val="FFFFFF"/>
                </a:solidFill>
              </a:ln>
            </c:spPr>
            <c:extLst xmlns:c16r2="http://schemas.microsoft.com/office/drawing/2015/06/chart">
              <c:ext xmlns:c16="http://schemas.microsoft.com/office/drawing/2014/chart" uri="{C3380CC4-5D6E-409C-BE32-E72D297353CC}">
                <c16:uniqueId val="{0000002B-4834-4F16-BDB3-13F808EE8AB7}"/>
              </c:ext>
            </c:extLst>
          </c:dPt>
          <c:dPt>
            <c:idx val="22"/>
            <c:spPr>
              <a:solidFill>
                <a:srgbClr val="C98127">
                  <a:alpha val="55000"/>
                </a:srgbClr>
              </a:solidFill>
              <a:ln w="6438" cmpd="sng">
                <a:solidFill>
                  <a:srgbClr val="FFFFFF"/>
                </a:solidFill>
              </a:ln>
            </c:spPr>
            <c:extLst xmlns:c16r2="http://schemas.microsoft.com/office/drawing/2015/06/chart">
              <c:ext xmlns:c16="http://schemas.microsoft.com/office/drawing/2014/chart" uri="{C3380CC4-5D6E-409C-BE32-E72D297353CC}">
                <c16:uniqueId val="{0000002D-4834-4F16-BDB3-13F808EE8AB7}"/>
              </c:ext>
            </c:extLst>
          </c:dPt>
          <c:dPt>
            <c:idx val="23"/>
            <c:spPr>
              <a:solidFill>
                <a:srgbClr val="C98127">
                  <a:alpha val="52000"/>
                </a:srgbClr>
              </a:solidFill>
              <a:ln w="6438" cmpd="sng">
                <a:solidFill>
                  <a:srgbClr val="FFFFFF"/>
                </a:solidFill>
              </a:ln>
            </c:spPr>
            <c:extLst xmlns:c16r2="http://schemas.microsoft.com/office/drawing/2015/06/chart">
              <c:ext xmlns:c16="http://schemas.microsoft.com/office/drawing/2014/chart" uri="{C3380CC4-5D6E-409C-BE32-E72D297353CC}">
                <c16:uniqueId val="{0000002F-4834-4F16-BDB3-13F808EE8AB7}"/>
              </c:ext>
            </c:extLst>
          </c:dPt>
          <c:dPt>
            <c:idx val="24"/>
            <c:spPr>
              <a:solidFill>
                <a:srgbClr val="C98127">
                  <a:alpha val="49000"/>
                </a:srgbClr>
              </a:solidFill>
              <a:ln w="6438" cmpd="sng">
                <a:solidFill>
                  <a:srgbClr val="FFFFFF"/>
                </a:solidFill>
              </a:ln>
            </c:spPr>
            <c:extLst xmlns:c16r2="http://schemas.microsoft.com/office/drawing/2015/06/chart">
              <c:ext xmlns:c16="http://schemas.microsoft.com/office/drawing/2014/chart" uri="{C3380CC4-5D6E-409C-BE32-E72D297353CC}">
                <c16:uniqueId val="{00000031-4834-4F16-BDB3-13F808EE8AB7}"/>
              </c:ext>
            </c:extLst>
          </c:dPt>
          <c:dPt>
            <c:idx val="25"/>
            <c:spPr>
              <a:solidFill>
                <a:srgbClr val="C98127">
                  <a:alpha val="46000"/>
                </a:srgbClr>
              </a:solidFill>
              <a:ln w="6438" cmpd="sng">
                <a:solidFill>
                  <a:srgbClr val="FFFFFF"/>
                </a:solidFill>
              </a:ln>
            </c:spPr>
            <c:extLst xmlns:c16r2="http://schemas.microsoft.com/office/drawing/2015/06/chart">
              <c:ext xmlns:c16="http://schemas.microsoft.com/office/drawing/2014/chart" uri="{C3380CC4-5D6E-409C-BE32-E72D297353CC}">
                <c16:uniqueId val="{00000033-4834-4F16-BDB3-13F808EE8AB7}"/>
              </c:ext>
            </c:extLst>
          </c:dPt>
          <c:dPt>
            <c:idx val="26"/>
            <c:spPr>
              <a:solidFill>
                <a:srgbClr val="C98127">
                  <a:alpha val="43000"/>
                </a:srgbClr>
              </a:solidFill>
              <a:ln w="6438" cmpd="sng">
                <a:solidFill>
                  <a:srgbClr val="FFFFFF"/>
                </a:solidFill>
              </a:ln>
            </c:spPr>
            <c:extLst xmlns:c16r2="http://schemas.microsoft.com/office/drawing/2015/06/chart">
              <c:ext xmlns:c16="http://schemas.microsoft.com/office/drawing/2014/chart" uri="{C3380CC4-5D6E-409C-BE32-E72D297353CC}">
                <c16:uniqueId val="{00000035-4834-4F16-BDB3-13F808EE8AB7}"/>
              </c:ext>
            </c:extLst>
          </c:dPt>
          <c:dPt>
            <c:idx val="27"/>
            <c:spPr>
              <a:solidFill>
                <a:srgbClr val="C98127">
                  <a:alpha val="40000"/>
                </a:srgbClr>
              </a:solidFill>
              <a:ln w="6438" cmpd="sng">
                <a:solidFill>
                  <a:srgbClr val="FFFFFF"/>
                </a:solidFill>
              </a:ln>
            </c:spPr>
            <c:extLst xmlns:c16r2="http://schemas.microsoft.com/office/drawing/2015/06/chart">
              <c:ext xmlns:c16="http://schemas.microsoft.com/office/drawing/2014/chart" uri="{C3380CC4-5D6E-409C-BE32-E72D297353CC}">
                <c16:uniqueId val="{00000037-4834-4F16-BDB3-13F808EE8AB7}"/>
              </c:ext>
            </c:extLst>
          </c:dPt>
          <c:dPt>
            <c:idx val="28"/>
            <c:spPr>
              <a:solidFill>
                <a:srgbClr val="C98127">
                  <a:alpha val="37000"/>
                </a:srgbClr>
              </a:solidFill>
              <a:ln w="6438" cmpd="sng">
                <a:solidFill>
                  <a:srgbClr val="FFFFFF"/>
                </a:solidFill>
              </a:ln>
            </c:spPr>
            <c:extLst xmlns:c16r2="http://schemas.microsoft.com/office/drawing/2015/06/chart">
              <c:ext xmlns:c16="http://schemas.microsoft.com/office/drawing/2014/chart" uri="{C3380CC4-5D6E-409C-BE32-E72D297353CC}">
                <c16:uniqueId val="{00000039-4834-4F16-BDB3-13F808EE8AB7}"/>
              </c:ext>
            </c:extLst>
          </c:dPt>
          <c:dPt>
            <c:idx val="29"/>
            <c:spPr>
              <a:solidFill>
                <a:srgbClr val="C98127">
                  <a:alpha val="34000"/>
                </a:srgbClr>
              </a:solidFill>
              <a:ln w="6438" cmpd="sng">
                <a:solidFill>
                  <a:srgbClr val="FFFFFF"/>
                </a:solidFill>
              </a:ln>
            </c:spPr>
            <c:extLst xmlns:c16r2="http://schemas.microsoft.com/office/drawing/2015/06/chart">
              <c:ext xmlns:c16="http://schemas.microsoft.com/office/drawing/2014/chart" uri="{C3380CC4-5D6E-409C-BE32-E72D297353CC}">
                <c16:uniqueId val="{0000003B-4834-4F16-BDB3-13F808EE8AB7}"/>
              </c:ext>
            </c:extLst>
          </c:dPt>
          <c:dPt>
            <c:idx val="30"/>
            <c:spPr>
              <a:solidFill>
                <a:srgbClr val="C98127">
                  <a:alpha val="31000"/>
                </a:srgbClr>
              </a:solidFill>
              <a:ln w="6438" cmpd="sng">
                <a:solidFill>
                  <a:srgbClr val="FFFFFF"/>
                </a:solidFill>
              </a:ln>
            </c:spPr>
            <c:extLst xmlns:c16r2="http://schemas.microsoft.com/office/drawing/2015/06/chart">
              <c:ext xmlns:c16="http://schemas.microsoft.com/office/drawing/2014/chart" uri="{C3380CC4-5D6E-409C-BE32-E72D297353CC}">
                <c16:uniqueId val="{0000003D-4834-4F16-BDB3-13F808EE8AB7}"/>
              </c:ext>
            </c:extLst>
          </c:dPt>
          <c:dPt>
            <c:idx val="31"/>
            <c:spPr>
              <a:solidFill>
                <a:srgbClr val="C98127">
                  <a:alpha val="28000"/>
                </a:srgbClr>
              </a:solidFill>
              <a:ln w="6438" cmpd="sng">
                <a:solidFill>
                  <a:srgbClr val="FFFFFF"/>
                </a:solidFill>
              </a:ln>
            </c:spPr>
            <c:extLst xmlns:c16r2="http://schemas.microsoft.com/office/drawing/2015/06/chart">
              <c:ext xmlns:c16="http://schemas.microsoft.com/office/drawing/2014/chart" uri="{C3380CC4-5D6E-409C-BE32-E72D297353CC}">
                <c16:uniqueId val="{0000003F-4834-4F16-BDB3-13F808EE8AB7}"/>
              </c:ext>
            </c:extLst>
          </c:dPt>
          <c:dPt>
            <c:idx val="32"/>
            <c:spPr>
              <a:solidFill>
                <a:srgbClr val="C98127">
                  <a:alpha val="25000"/>
                </a:srgbClr>
              </a:solidFill>
              <a:ln w="6438" cmpd="sng">
                <a:solidFill>
                  <a:srgbClr val="FFFFFF"/>
                </a:solidFill>
              </a:ln>
            </c:spPr>
            <c:extLst xmlns:c16r2="http://schemas.microsoft.com/office/drawing/2015/06/chart">
              <c:ext xmlns:c16="http://schemas.microsoft.com/office/drawing/2014/chart" uri="{C3380CC4-5D6E-409C-BE32-E72D297353CC}">
                <c16:uniqueId val="{00000041-4834-4F16-BDB3-13F808EE8AB7}"/>
              </c:ext>
            </c:extLst>
          </c:dPt>
          <c:dPt>
            <c:idx val="33"/>
            <c:spPr>
              <a:solidFill>
                <a:srgbClr val="C98127">
                  <a:alpha val="22000"/>
                </a:srgbClr>
              </a:solidFill>
              <a:ln w="6438" cmpd="sng">
                <a:solidFill>
                  <a:srgbClr val="FFFFFF"/>
                </a:solidFill>
              </a:ln>
            </c:spPr>
            <c:extLst xmlns:c16r2="http://schemas.microsoft.com/office/drawing/2015/06/chart">
              <c:ext xmlns:c16="http://schemas.microsoft.com/office/drawing/2014/chart" uri="{C3380CC4-5D6E-409C-BE32-E72D297353CC}">
                <c16:uniqueId val="{00000043-4834-4F16-BDB3-13F808EE8AB7}"/>
              </c:ext>
            </c:extLst>
          </c:dPt>
          <c:dPt>
            <c:idx val="34"/>
            <c:spPr>
              <a:solidFill>
                <a:srgbClr val="C98127">
                  <a:alpha val="19000"/>
                </a:srgbClr>
              </a:solidFill>
              <a:ln w="6438" cmpd="sng">
                <a:solidFill>
                  <a:srgbClr val="FFFFFF"/>
                </a:solidFill>
              </a:ln>
            </c:spPr>
            <c:extLst xmlns:c16r2="http://schemas.microsoft.com/office/drawing/2015/06/chart">
              <c:ext xmlns:c16="http://schemas.microsoft.com/office/drawing/2014/chart" uri="{C3380CC4-5D6E-409C-BE32-E72D297353CC}">
                <c16:uniqueId val="{00000045-4834-4F16-BDB3-13F808EE8AB7}"/>
              </c:ext>
            </c:extLst>
          </c:dPt>
          <c:dPt>
            <c:idx val="35"/>
            <c:spPr>
              <a:solidFill>
                <a:srgbClr val="C98127">
                  <a:alpha val="16000"/>
                </a:srgbClr>
              </a:solidFill>
              <a:ln w="6438" cmpd="sng">
                <a:solidFill>
                  <a:srgbClr val="FFFFFF"/>
                </a:solidFill>
              </a:ln>
            </c:spPr>
            <c:extLst xmlns:c16r2="http://schemas.microsoft.com/office/drawing/2015/06/chart">
              <c:ext xmlns:c16="http://schemas.microsoft.com/office/drawing/2014/chart" uri="{C3380CC4-5D6E-409C-BE32-E72D297353CC}">
                <c16:uniqueId val="{00000047-4834-4F16-BDB3-13F808EE8AB7}"/>
              </c:ext>
            </c:extLst>
          </c:dPt>
          <c:dPt>
            <c:idx val="36"/>
            <c:spPr>
              <a:solidFill>
                <a:srgbClr val="C98127">
                  <a:alpha val="13000"/>
                </a:srgbClr>
              </a:solidFill>
              <a:ln w="6438" cmpd="sng">
                <a:solidFill>
                  <a:srgbClr val="FFFFFF"/>
                </a:solidFill>
              </a:ln>
            </c:spPr>
            <c:extLst xmlns:c16r2="http://schemas.microsoft.com/office/drawing/2015/06/chart">
              <c:ext xmlns:c16="http://schemas.microsoft.com/office/drawing/2014/chart" uri="{C3380CC4-5D6E-409C-BE32-E72D297353CC}">
                <c16:uniqueId val="{00000049-4834-4F16-BDB3-13F808EE8AB7}"/>
              </c:ext>
            </c:extLst>
          </c:dPt>
          <c:dPt>
            <c:idx val="37"/>
            <c:spPr>
              <a:solidFill>
                <a:srgbClr val="C98127">
                  <a:alpha val="10000"/>
                </a:srgbClr>
              </a:solidFill>
              <a:ln w="6438" cmpd="sng">
                <a:solidFill>
                  <a:srgbClr val="FFFFFF"/>
                </a:solidFill>
              </a:ln>
            </c:spPr>
            <c:extLst xmlns:c16r2="http://schemas.microsoft.com/office/drawing/2015/06/chart">
              <c:ext xmlns:c16="http://schemas.microsoft.com/office/drawing/2014/chart" uri="{C3380CC4-5D6E-409C-BE32-E72D297353CC}">
                <c16:uniqueId val="{0000004B-4834-4F16-BDB3-13F808EE8AB7}"/>
              </c:ext>
            </c:extLst>
          </c:dPt>
          <c:dPt>
            <c:idx val="38"/>
            <c:spPr>
              <a:solidFill>
                <a:srgbClr val="C98127">
                  <a:alpha val="7000"/>
                </a:srgbClr>
              </a:solidFill>
              <a:ln w="6438" cmpd="sng">
                <a:solidFill>
                  <a:schemeClr val="bg1"/>
                </a:solidFill>
              </a:ln>
            </c:spPr>
            <c:extLst xmlns:c16r2="http://schemas.microsoft.com/office/drawing/2015/06/chart">
              <c:ext xmlns:c16="http://schemas.microsoft.com/office/drawing/2014/chart" uri="{C3380CC4-5D6E-409C-BE32-E72D297353CC}">
                <c16:uniqueId val="{0000004D-4834-4F16-BDB3-13F808EE8AB7}"/>
              </c:ext>
            </c:extLst>
          </c:dPt>
          <c:dPt>
            <c:idx val="39"/>
            <c:spPr>
              <a:solidFill>
                <a:srgbClr val="496B7F">
                  <a:alpha val="20000"/>
                </a:srgbClr>
              </a:solidFill>
            </c:spPr>
            <c:extLst xmlns:c16r2="http://schemas.microsoft.com/office/drawing/2015/06/chart">
              <c:ext xmlns:c16="http://schemas.microsoft.com/office/drawing/2014/chart" uri="{C3380CC4-5D6E-409C-BE32-E72D297353CC}">
                <c16:uniqueId val="{0000004F-4834-4F16-BDB3-13F808EE8AB7}"/>
              </c:ext>
            </c:extLst>
          </c:dPt>
          <c:dPt>
            <c:idx val="40"/>
            <c:spPr>
              <a:solidFill>
                <a:srgbClr val="496B7F">
                  <a:alpha val="30000"/>
                </a:srgbClr>
              </a:solidFill>
            </c:spPr>
            <c:extLst xmlns:c16r2="http://schemas.microsoft.com/office/drawing/2015/06/chart">
              <c:ext xmlns:c16="http://schemas.microsoft.com/office/drawing/2014/chart" uri="{C3380CC4-5D6E-409C-BE32-E72D297353CC}">
                <c16:uniqueId val="{00000051-4834-4F16-BDB3-13F808EE8AB7}"/>
              </c:ext>
            </c:extLst>
          </c:dPt>
          <c:dPt>
            <c:idx val="41"/>
            <c:spPr>
              <a:solidFill>
                <a:srgbClr val="496B7F">
                  <a:alpha val="40000"/>
                </a:srgbClr>
              </a:solidFill>
            </c:spPr>
            <c:extLst xmlns:c16r2="http://schemas.microsoft.com/office/drawing/2015/06/chart">
              <c:ext xmlns:c16="http://schemas.microsoft.com/office/drawing/2014/chart" uri="{C3380CC4-5D6E-409C-BE32-E72D297353CC}">
                <c16:uniqueId val="{00000053-4834-4F16-BDB3-13F808EE8AB7}"/>
              </c:ext>
            </c:extLst>
          </c:dPt>
          <c:dPt>
            <c:idx val="42"/>
            <c:spPr>
              <a:solidFill>
                <a:srgbClr val="496B7F">
                  <a:alpha val="50000"/>
                </a:srgbClr>
              </a:solidFill>
            </c:spPr>
            <c:extLst xmlns:c16r2="http://schemas.microsoft.com/office/drawing/2015/06/chart">
              <c:ext xmlns:c16="http://schemas.microsoft.com/office/drawing/2014/chart" uri="{C3380CC4-5D6E-409C-BE32-E72D297353CC}">
                <c16:uniqueId val="{00000055-4834-4F16-BDB3-13F808EE8AB7}"/>
              </c:ext>
            </c:extLst>
          </c:dPt>
          <c:dPt>
            <c:idx val="43"/>
            <c:spPr>
              <a:solidFill>
                <a:srgbClr val="496B7F">
                  <a:alpha val="60000"/>
                </a:srgbClr>
              </a:solidFill>
            </c:spPr>
            <c:extLst xmlns:c16r2="http://schemas.microsoft.com/office/drawing/2015/06/chart">
              <c:ext xmlns:c16="http://schemas.microsoft.com/office/drawing/2014/chart" uri="{C3380CC4-5D6E-409C-BE32-E72D297353CC}">
                <c16:uniqueId val="{00000057-4834-4F16-BDB3-13F808EE8AB7}"/>
              </c:ext>
            </c:extLst>
          </c:dPt>
          <c:dPt>
            <c:idx val="44"/>
            <c:spPr>
              <a:solidFill>
                <a:srgbClr val="496B7F">
                  <a:alpha val="70000"/>
                </a:srgbClr>
              </a:solidFill>
            </c:spPr>
            <c:extLst xmlns:c16r2="http://schemas.microsoft.com/office/drawing/2015/06/chart">
              <c:ext xmlns:c16="http://schemas.microsoft.com/office/drawing/2014/chart" uri="{C3380CC4-5D6E-409C-BE32-E72D297353CC}">
                <c16:uniqueId val="{00000059-4834-4F16-BDB3-13F808EE8AB7}"/>
              </c:ext>
            </c:extLst>
          </c:dPt>
          <c:dPt>
            <c:idx val="45"/>
            <c:spPr>
              <a:solidFill>
                <a:srgbClr val="496B7F">
                  <a:alpha val="80000"/>
                </a:srgbClr>
              </a:solidFill>
            </c:spPr>
            <c:extLst xmlns:c16r2="http://schemas.microsoft.com/office/drawing/2015/06/chart">
              <c:ext xmlns:c16="http://schemas.microsoft.com/office/drawing/2014/chart" uri="{C3380CC4-5D6E-409C-BE32-E72D297353CC}">
                <c16:uniqueId val="{0000005B-4834-4F16-BDB3-13F808EE8AB7}"/>
              </c:ext>
            </c:extLst>
          </c:dPt>
          <c:dPt>
            <c:idx val="46"/>
            <c:spPr>
              <a:solidFill>
                <a:srgbClr val="496B7F">
                  <a:alpha val="90000"/>
                </a:srgbClr>
              </a:solidFill>
            </c:spPr>
            <c:extLst xmlns:c16r2="http://schemas.microsoft.com/office/drawing/2015/06/chart">
              <c:ext xmlns:c16="http://schemas.microsoft.com/office/drawing/2014/chart" uri="{C3380CC4-5D6E-409C-BE32-E72D297353CC}">
                <c16:uniqueId val="{0000005D-4834-4F16-BDB3-13F808EE8AB7}"/>
              </c:ext>
            </c:extLst>
          </c:dPt>
          <c:dPt>
            <c:idx val="47"/>
            <c:spPr>
              <a:solidFill>
                <a:srgbClr val="496B7F"/>
              </a:solidFill>
            </c:spPr>
            <c:extLst xmlns:c16r2="http://schemas.microsoft.com/office/drawing/2015/06/chart">
              <c:ext xmlns:c16="http://schemas.microsoft.com/office/drawing/2014/chart" uri="{C3380CC4-5D6E-409C-BE32-E72D297353CC}">
                <c16:uniqueId val="{0000005F-4834-4F16-BDB3-13F808EE8AB7}"/>
              </c:ext>
            </c:extLst>
          </c:dPt>
          <c:cat>
            <c:strRef>
              <c:f>Sheet1!$A$2:$A$49</c:f>
              <c:strCache>
                <c:ptCount val="4"/>
                <c:pt idx="0">
                  <c:v>1st Qtr</c:v>
                </c:pt>
                <c:pt idx="1">
                  <c:v>2nd Qtr</c:v>
                </c:pt>
                <c:pt idx="2">
                  <c:v>3rd Qtr</c:v>
                </c:pt>
                <c:pt idx="3">
                  <c:v>4th Qtr</c:v>
                </c:pt>
              </c:strCache>
            </c:strRef>
          </c:cat>
          <c:val>
            <c:numRef>
              <c:f>Sheet1!$B$2:$B$49</c:f>
              <c:numCache>
                <c:formatCode>General</c:formatCode>
                <c:ptCount val="48"/>
                <c:pt idx="0">
                  <c:v>4</c:v>
                </c:pt>
                <c:pt idx="1">
                  <c:v>4</c:v>
                </c:pt>
                <c:pt idx="2">
                  <c:v>4</c:v>
                </c:pt>
                <c:pt idx="3">
                  <c:v>4</c:v>
                </c:pt>
                <c:pt idx="4">
                  <c:v>4</c:v>
                </c:pt>
                <c:pt idx="5">
                  <c:v>4</c:v>
                </c:pt>
                <c:pt idx="6">
                  <c:v>4</c:v>
                </c:pt>
                <c:pt idx="7">
                  <c:v>0.9</c:v>
                </c:pt>
                <c:pt idx="8">
                  <c:v>0.9</c:v>
                </c:pt>
                <c:pt idx="9">
                  <c:v>0.9</c:v>
                </c:pt>
                <c:pt idx="10">
                  <c:v>0.9</c:v>
                </c:pt>
                <c:pt idx="11">
                  <c:v>0.9</c:v>
                </c:pt>
                <c:pt idx="12">
                  <c:v>0.9</c:v>
                </c:pt>
                <c:pt idx="13">
                  <c:v>0.9</c:v>
                </c:pt>
                <c:pt idx="14">
                  <c:v>0.9</c:v>
                </c:pt>
                <c:pt idx="15">
                  <c:v>0.9</c:v>
                </c:pt>
                <c:pt idx="16">
                  <c:v>0.9</c:v>
                </c:pt>
                <c:pt idx="17">
                  <c:v>0.9</c:v>
                </c:pt>
                <c:pt idx="18">
                  <c:v>0.9</c:v>
                </c:pt>
                <c:pt idx="19">
                  <c:v>0.9</c:v>
                </c:pt>
                <c:pt idx="20">
                  <c:v>0.9</c:v>
                </c:pt>
                <c:pt idx="21">
                  <c:v>0.9</c:v>
                </c:pt>
                <c:pt idx="22">
                  <c:v>0.9</c:v>
                </c:pt>
                <c:pt idx="23">
                  <c:v>0.9</c:v>
                </c:pt>
                <c:pt idx="24">
                  <c:v>0.9</c:v>
                </c:pt>
                <c:pt idx="25">
                  <c:v>0.9</c:v>
                </c:pt>
                <c:pt idx="26">
                  <c:v>0.9</c:v>
                </c:pt>
                <c:pt idx="27">
                  <c:v>0.9</c:v>
                </c:pt>
                <c:pt idx="28">
                  <c:v>0.9</c:v>
                </c:pt>
                <c:pt idx="29">
                  <c:v>0.9</c:v>
                </c:pt>
                <c:pt idx="30">
                  <c:v>0.9</c:v>
                </c:pt>
                <c:pt idx="31">
                  <c:v>0.9</c:v>
                </c:pt>
                <c:pt idx="32">
                  <c:v>0.9</c:v>
                </c:pt>
                <c:pt idx="33">
                  <c:v>0.9</c:v>
                </c:pt>
                <c:pt idx="34">
                  <c:v>0.9</c:v>
                </c:pt>
                <c:pt idx="35">
                  <c:v>0.9</c:v>
                </c:pt>
                <c:pt idx="36">
                  <c:v>0.9</c:v>
                </c:pt>
                <c:pt idx="37">
                  <c:v>0.9</c:v>
                </c:pt>
                <c:pt idx="38">
                  <c:v>0.9</c:v>
                </c:pt>
                <c:pt idx="39">
                  <c:v>7</c:v>
                </c:pt>
                <c:pt idx="40">
                  <c:v>7</c:v>
                </c:pt>
                <c:pt idx="41">
                  <c:v>7</c:v>
                </c:pt>
                <c:pt idx="42">
                  <c:v>7</c:v>
                </c:pt>
                <c:pt idx="43">
                  <c:v>7</c:v>
                </c:pt>
                <c:pt idx="44">
                  <c:v>7</c:v>
                </c:pt>
                <c:pt idx="45">
                  <c:v>7</c:v>
                </c:pt>
                <c:pt idx="46">
                  <c:v>7</c:v>
                </c:pt>
                <c:pt idx="47">
                  <c:v>7</c:v>
                </c:pt>
              </c:numCache>
            </c:numRef>
          </c:val>
          <c:extLst xmlns:c16r2="http://schemas.microsoft.com/office/drawing/2015/06/chart">
            <c:ext xmlns:c16="http://schemas.microsoft.com/office/drawing/2014/chart" uri="{C3380CC4-5D6E-409C-BE32-E72D297353CC}">
              <c16:uniqueId val="{00000060-4834-4F16-BDB3-13F808EE8AB7}"/>
            </c:ext>
          </c:extLst>
        </c:ser>
        <c:firstSliceAng val="0"/>
      </c:pieChart>
      <c:spPr>
        <a:noFill/>
        <a:ln w="25754">
          <a:noFill/>
        </a:ln>
      </c:spPr>
    </c:plotArea>
    <c:plotVisOnly val="1"/>
    <c:dispBlanksAs val="zero"/>
  </c:chart>
  <c:txPr>
    <a:bodyPr/>
    <a:lstStyle/>
    <a:p>
      <a:pPr>
        <a:defRPr sz="1825"/>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4434E5F-AB89-BE44-9241-766A4B809B40}" type="datetimeFigureOut">
              <a:rPr lang="en-US" smtClean="0"/>
              <a:pPr/>
              <a:t>11/7/2017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2A10B00-2034-2A42-954B-98D0EF3B5940}" type="slidenum">
              <a:rPr lang="en-US" smtClean="0"/>
              <a:pPr/>
              <a:t>‹#›</a:t>
            </a:fld>
            <a:endParaRPr lang="en-US"/>
          </a:p>
        </p:txBody>
      </p:sp>
    </p:spTree>
    <p:extLst>
      <p:ext uri="{BB962C8B-B14F-4D97-AF65-F5344CB8AC3E}">
        <p14:creationId xmlns:p14="http://schemas.microsoft.com/office/powerpoint/2010/main" xmlns="" val="6464706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E4A21C-FE6B-DA43-82FF-7A8461D50C90}" type="datetimeFigureOut">
              <a:rPr lang="en-US" smtClean="0"/>
              <a:pPr/>
              <a:t>11/7/2017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E436F0-C48F-9C49-8701-CC29FF3BA7BD}" type="slidenum">
              <a:rPr lang="en-US" smtClean="0"/>
              <a:pPr/>
              <a:t>‹#›</a:t>
            </a:fld>
            <a:endParaRPr lang="en-US"/>
          </a:p>
        </p:txBody>
      </p:sp>
    </p:spTree>
    <p:extLst>
      <p:ext uri="{BB962C8B-B14F-4D97-AF65-F5344CB8AC3E}">
        <p14:creationId xmlns:p14="http://schemas.microsoft.com/office/powerpoint/2010/main" xmlns="" val="29448060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fontScale="85000" lnSpcReduction="10000"/>
          </a:bodyPr>
          <a:lstStyle/>
          <a:p>
            <a:pPr>
              <a:spcBef>
                <a:spcPct val="0"/>
              </a:spcBef>
            </a:pPr>
            <a:r>
              <a:rPr lang="en-US" sz="1600" dirty="0">
                <a:latin typeface="Lucida Grande" charset="0"/>
              </a:rPr>
              <a:t>Intro:</a:t>
            </a:r>
          </a:p>
          <a:p>
            <a:pPr>
              <a:spcBef>
                <a:spcPct val="0"/>
              </a:spcBef>
            </a:pPr>
            <a:endParaRPr lang="en-US" sz="1600" dirty="0">
              <a:latin typeface="Lucida Grande" charset="0"/>
            </a:endParaRPr>
          </a:p>
          <a:p>
            <a:pPr>
              <a:spcBef>
                <a:spcPct val="0"/>
              </a:spcBef>
            </a:pPr>
            <a:r>
              <a:rPr lang="en-US" dirty="0">
                <a:latin typeface="Lucida Grande" charset="0"/>
              </a:rPr>
              <a:t>Health Resources in Action (</a:t>
            </a:r>
            <a:r>
              <a:rPr lang="en-US" dirty="0" err="1">
                <a:latin typeface="Lucida Grande" charset="0"/>
              </a:rPr>
              <a:t>HRiA</a:t>
            </a:r>
            <a:r>
              <a:rPr lang="en-US" dirty="0">
                <a:latin typeface="Lucida Grande" charset="0"/>
              </a:rPr>
              <a:t>) proposes to lead the Statewide Technical Assistance Support Services for Prevention Programs (STASSPP) to address the needs of:</a:t>
            </a:r>
          </a:p>
          <a:p>
            <a:pPr>
              <a:spcBef>
                <a:spcPct val="0"/>
              </a:spcBef>
            </a:pPr>
            <a:r>
              <a:rPr lang="en-US" dirty="0">
                <a:latin typeface="Lucida Grande" charset="0"/>
              </a:rPr>
              <a:t>BSAS-funded and other substance abuse prevention coalitions, including the 31 Underage Drinking and 15 MassCALL2 </a:t>
            </a:r>
            <a:r>
              <a:rPr lang="en-US" dirty="0" err="1">
                <a:latin typeface="Lucida Grande" charset="0"/>
              </a:rPr>
              <a:t>coalitions,;nongeographic</a:t>
            </a:r>
            <a:r>
              <a:rPr lang="en-US" dirty="0">
                <a:latin typeface="Lucida Grande" charset="0"/>
              </a:rPr>
              <a:t> populations (including Native Americans, Military families and LGBTQ communities); municipalities; and Boards of Health.</a:t>
            </a:r>
          </a:p>
          <a:p>
            <a:pPr>
              <a:spcBef>
                <a:spcPct val="0"/>
              </a:spcBef>
            </a:pPr>
            <a:endParaRPr lang="en-US" dirty="0">
              <a:latin typeface="Lucida Grande" charset="0"/>
            </a:endParaRPr>
          </a:p>
          <a:p>
            <a:pPr>
              <a:spcBef>
                <a:spcPct val="0"/>
              </a:spcBef>
            </a:pPr>
            <a:r>
              <a:rPr lang="en-US" dirty="0">
                <a:latin typeface="Lucida Grande" charset="0"/>
              </a:rPr>
              <a:t>provide training and technical assistance (T/TA) to MA communities in applying the strategic prevention framework (SPF) to select and implement evidence-based strategies to prevent use and related consequences of alcohol, tobacco and other drugs.</a:t>
            </a:r>
          </a:p>
          <a:p>
            <a:pPr>
              <a:spcBef>
                <a:spcPct val="0"/>
              </a:spcBef>
            </a:pPr>
            <a:endParaRPr lang="en-US" dirty="0">
              <a:latin typeface="Lucida Grande" charset="0"/>
            </a:endParaRPr>
          </a:p>
          <a:p>
            <a:pPr>
              <a:spcBef>
                <a:spcPct val="0"/>
              </a:spcBef>
            </a:pPr>
            <a:r>
              <a:rPr lang="en-US" dirty="0" err="1">
                <a:latin typeface="Lucida Grande" charset="0"/>
              </a:rPr>
              <a:t>HRiA</a:t>
            </a:r>
            <a:r>
              <a:rPr lang="en-US" dirty="0">
                <a:latin typeface="Lucida Grande" charset="0"/>
              </a:rPr>
              <a:t> will: respond to coalition needs; proactively provide T/TA on SPF, CC and sustainability; engage diverse community sectors and subpopulations including youth, Native Americans, military families and LGBTQ; facilitate collaboration, coaching and resource sharing; and use communication technologies for outreach, community buy-in, and dissemination.</a:t>
            </a:r>
          </a:p>
          <a:p>
            <a:pPr>
              <a:spcBef>
                <a:spcPct val="0"/>
              </a:spcBef>
            </a:pPr>
            <a:endParaRPr lang="en-US" dirty="0">
              <a:latin typeface="Lucida Grande" charset="0"/>
            </a:endParaRPr>
          </a:p>
          <a:p>
            <a:pPr>
              <a:spcBef>
                <a:spcPct val="0"/>
              </a:spcBef>
            </a:pPr>
            <a:r>
              <a:rPr lang="en-US" dirty="0">
                <a:latin typeface="Lucida Grande" charset="0"/>
              </a:rPr>
              <a:t>A STASSPP Action Institute will be created with 4 components: SPF, Implementation/Sustainability, Mentoring, and Youth, supported by a state-of-the-art website with e-modules, webinars, resources, blogs, etc., to bolster inter-coalition work within tiered Learning Communities along with ongoing individual RPC support. STASSPP will host a Statewide Action Institute Kick-off, quarterly regional meetings, and annual end-of-year Best Practices Action Institutes. </a:t>
            </a:r>
          </a:p>
          <a:p>
            <a:pPr>
              <a:spcBef>
                <a:spcPct val="0"/>
              </a:spcBef>
            </a:pPr>
            <a:endParaRPr lang="en-US" dirty="0">
              <a:latin typeface="Lucida Grande" charset="0"/>
            </a:endParaRPr>
          </a:p>
          <a:p>
            <a:r>
              <a:rPr lang="en-US" dirty="0" err="1">
                <a:latin typeface="Lucida Grande" charset="0"/>
              </a:rPr>
              <a:t>HRiA</a:t>
            </a:r>
            <a:r>
              <a:rPr lang="ja-JP" altLang="en-US" dirty="0">
                <a:latin typeface="Lucida Grande" charset="0"/>
              </a:rPr>
              <a:t>’</a:t>
            </a:r>
            <a:r>
              <a:rPr lang="en-US" dirty="0">
                <a:latin typeface="Lucida Grande" charset="0"/>
              </a:rPr>
              <a:t>s STASSPP team collectively possesses: profound understanding of the SPF; proven T/TA track record; clearly aligned resources and expertise; firm community, regional and statewide relationships; and ability to implement STASSPP immediately.</a:t>
            </a:r>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xmlns="" val="4231372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TitleSlide_lores.jpg"/>
          <p:cNvPicPr>
            <a:picLocks noChangeAspect="1"/>
          </p:cNvPicPr>
          <p:nvPr userDrawn="1"/>
        </p:nvPicPr>
        <p:blipFill rotWithShape="1">
          <a:blip r:embed="rId2">
            <a:extLst>
              <a:ext uri="{28A0092B-C50C-407E-A947-70E740481C1C}">
                <a14:useLocalDpi xmlns:a14="http://schemas.microsoft.com/office/drawing/2010/main" xmlns="" val="0"/>
              </a:ext>
            </a:extLst>
          </a:blip>
          <a:srcRect r="10278"/>
          <a:stretch/>
        </p:blipFill>
        <p:spPr>
          <a:xfrm>
            <a:off x="-1" y="1381235"/>
            <a:ext cx="9144001" cy="5487714"/>
          </a:xfrm>
          <a:prstGeom prst="rect">
            <a:avLst/>
          </a:prstGeom>
        </p:spPr>
      </p:pic>
      <p:sp>
        <p:nvSpPr>
          <p:cNvPr id="8" name="Rectangle 7"/>
          <p:cNvSpPr/>
          <p:nvPr userDrawn="1"/>
        </p:nvSpPr>
        <p:spPr>
          <a:xfrm>
            <a:off x="0" y="-87590"/>
            <a:ext cx="9144000" cy="1468825"/>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stretch>
            <a:fillRect/>
          </a:stretch>
        </p:blipFill>
        <p:spPr>
          <a:xfrm>
            <a:off x="634321" y="342664"/>
            <a:ext cx="3529965" cy="777240"/>
          </a:xfrm>
          <a:prstGeom prst="rect">
            <a:avLst/>
          </a:prstGeom>
        </p:spPr>
      </p:pic>
      <p:sp>
        <p:nvSpPr>
          <p:cNvPr id="2" name="Title 1"/>
          <p:cNvSpPr>
            <a:spLocks noGrp="1"/>
          </p:cNvSpPr>
          <p:nvPr>
            <p:ph type="ctrTitle"/>
          </p:nvPr>
        </p:nvSpPr>
        <p:spPr>
          <a:xfrm>
            <a:off x="297180" y="3597879"/>
            <a:ext cx="8549640" cy="575880"/>
          </a:xfrm>
        </p:spPr>
        <p:txBody>
          <a:bodyPr/>
          <a:lstStyle>
            <a:lvl1pPr algn="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769716" y="4205373"/>
            <a:ext cx="7040880" cy="484001"/>
          </a:xfrm>
          <a:prstGeom prst="rect">
            <a:avLst/>
          </a:prstGeom>
        </p:spPr>
        <p:txBody>
          <a:bodyPr/>
          <a:lstStyle>
            <a:lvl1pPr marL="0" indent="0" algn="r">
              <a:buNone/>
              <a:defRPr sz="1400">
                <a:solidFill>
                  <a:srgbClr val="FFFFFF"/>
                </a:solidFill>
                <a:latin typeface="Palatino"/>
                <a:cs typeface="Palatin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xmlns="" val="419602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20, 2016</a:t>
            </a:r>
          </a:p>
        </p:txBody>
      </p:sp>
      <p:sp>
        <p:nvSpPr>
          <p:cNvPr id="5" name="Footer Placeholder 4"/>
          <p:cNvSpPr>
            <a:spLocks noGrp="1"/>
          </p:cNvSpPr>
          <p:nvPr>
            <p:ph type="ftr" sz="quarter" idx="11"/>
          </p:nvPr>
        </p:nvSpPr>
        <p:spPr/>
        <p:txBody>
          <a:bodyPr/>
          <a:lstStyle/>
          <a:p>
            <a:r>
              <a:rPr lang="en-US"/>
              <a:t>|       Long Title of the Presentation and/or Meeting: Lorem ipsum dolore de sit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xmlns="" val="35749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20, 2016</a:t>
            </a:r>
          </a:p>
        </p:txBody>
      </p:sp>
      <p:sp>
        <p:nvSpPr>
          <p:cNvPr id="5" name="Footer Placeholder 4"/>
          <p:cNvSpPr>
            <a:spLocks noGrp="1"/>
          </p:cNvSpPr>
          <p:nvPr>
            <p:ph type="ftr" sz="quarter" idx="11"/>
          </p:nvPr>
        </p:nvSpPr>
        <p:spPr/>
        <p:txBody>
          <a:bodyPr/>
          <a:lstStyle/>
          <a:p>
            <a:r>
              <a:rPr lang="en-US"/>
              <a:t>|       Long Title of the Presentation and/or Meeting: Lorem ipsum dolore de sit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xmlns="" val="1207770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20, 2016</a:t>
            </a:r>
          </a:p>
        </p:txBody>
      </p:sp>
      <p:sp>
        <p:nvSpPr>
          <p:cNvPr id="5" name="Footer Placeholder 4"/>
          <p:cNvSpPr>
            <a:spLocks noGrp="1"/>
          </p:cNvSpPr>
          <p:nvPr>
            <p:ph type="ftr" sz="quarter" idx="11"/>
          </p:nvPr>
        </p:nvSpPr>
        <p:spPr/>
        <p:txBody>
          <a:bodyPr/>
          <a:lstStyle/>
          <a:p>
            <a:r>
              <a:rPr lang="en-US"/>
              <a:t>|       Long Title of the Presentation and/or Meeting: Lorem ipsum dolore de sit</a:t>
            </a: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A44B7835-23EA-894C-8B81-D8500CBEF262}" type="slidenum">
              <a:rPr lang="en-US" smtClean="0"/>
              <a:pPr/>
              <a:t>‹#›</a:t>
            </a:fld>
            <a:endParaRPr lang="en-US"/>
          </a:p>
        </p:txBody>
      </p:sp>
    </p:spTree>
    <p:extLst>
      <p:ext uri="{BB962C8B-B14F-4D97-AF65-F5344CB8AC3E}">
        <p14:creationId xmlns:p14="http://schemas.microsoft.com/office/powerpoint/2010/main" xmlns="" val="828592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June 20, 2016</a:t>
            </a:r>
          </a:p>
        </p:txBody>
      </p:sp>
      <p:sp>
        <p:nvSpPr>
          <p:cNvPr id="5" name="Footer Placeholder 4"/>
          <p:cNvSpPr>
            <a:spLocks noGrp="1"/>
          </p:cNvSpPr>
          <p:nvPr>
            <p:ph type="ftr" sz="quarter" idx="11"/>
          </p:nvPr>
        </p:nvSpPr>
        <p:spPr/>
        <p:txBody>
          <a:bodyPr/>
          <a:lstStyle/>
          <a:p>
            <a:r>
              <a:rPr lang="en-US"/>
              <a:t>|       Long Title of the Presentation and/or Meeting: Lorem ipsum dolore de sit</a:t>
            </a: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xmlns="" val="149597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June 20, 2016</a:t>
            </a:r>
          </a:p>
        </p:txBody>
      </p:sp>
      <p:sp>
        <p:nvSpPr>
          <p:cNvPr id="5" name="Footer Placeholder 4"/>
          <p:cNvSpPr>
            <a:spLocks noGrp="1"/>
          </p:cNvSpPr>
          <p:nvPr>
            <p:ph type="ftr" sz="quarter" idx="11"/>
          </p:nvPr>
        </p:nvSpPr>
        <p:spPr/>
        <p:txBody>
          <a:bodyPr/>
          <a:lstStyle/>
          <a:p>
            <a:r>
              <a:rPr lang="en-US"/>
              <a:t>|       Long Title of the Presentation and/or Meeting: Lorem ipsum dolore de sit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xmlns="" val="13911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June 20, 2016</a:t>
            </a:r>
          </a:p>
        </p:txBody>
      </p:sp>
      <p:sp>
        <p:nvSpPr>
          <p:cNvPr id="5" name="Footer Placeholder 4"/>
          <p:cNvSpPr>
            <a:spLocks noGrp="1"/>
          </p:cNvSpPr>
          <p:nvPr>
            <p:ph type="ftr" sz="quarter" idx="11"/>
          </p:nvPr>
        </p:nvSpPr>
        <p:spPr/>
        <p:txBody>
          <a:bodyPr/>
          <a:lstStyle/>
          <a:p>
            <a:r>
              <a:rPr lang="en-US"/>
              <a:t>|       Long Title of the Presentation and/or Meeting: Lorem ipsum dolore de sit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xmlns="" val="346393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June 20, 2016</a:t>
            </a:r>
          </a:p>
        </p:txBody>
      </p:sp>
      <p:sp>
        <p:nvSpPr>
          <p:cNvPr id="6" name="Footer Placeholder 5"/>
          <p:cNvSpPr>
            <a:spLocks noGrp="1"/>
          </p:cNvSpPr>
          <p:nvPr>
            <p:ph type="ftr" sz="quarter" idx="11"/>
          </p:nvPr>
        </p:nvSpPr>
        <p:spPr/>
        <p:txBody>
          <a:bodyPr/>
          <a:lstStyle/>
          <a:p>
            <a:r>
              <a:rPr lang="en-US"/>
              <a:t>|       Long Title of the Presentation and/or Meeting: Lorem ipsum dolore de sit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xmlns="" val="72017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June 20, 2016</a:t>
            </a:r>
          </a:p>
        </p:txBody>
      </p:sp>
      <p:sp>
        <p:nvSpPr>
          <p:cNvPr id="8" name="Footer Placeholder 7"/>
          <p:cNvSpPr>
            <a:spLocks noGrp="1"/>
          </p:cNvSpPr>
          <p:nvPr>
            <p:ph type="ftr" sz="quarter" idx="11"/>
          </p:nvPr>
        </p:nvSpPr>
        <p:spPr/>
        <p:txBody>
          <a:bodyPr/>
          <a:lstStyle/>
          <a:p>
            <a:r>
              <a:rPr lang="en-US"/>
              <a:t>|       Long Title of the Presentation and/or Meeting: Lorem ipsum dolore de sit</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xmlns="" val="229987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June 20, 2016</a:t>
            </a:r>
          </a:p>
        </p:txBody>
      </p:sp>
      <p:sp>
        <p:nvSpPr>
          <p:cNvPr id="4" name="Footer Placeholder 3"/>
          <p:cNvSpPr>
            <a:spLocks noGrp="1"/>
          </p:cNvSpPr>
          <p:nvPr>
            <p:ph type="ftr" sz="quarter" idx="11"/>
          </p:nvPr>
        </p:nvSpPr>
        <p:spPr/>
        <p:txBody>
          <a:bodyPr/>
          <a:lstStyle/>
          <a:p>
            <a:r>
              <a:rPr lang="en-US"/>
              <a:t>|       Long Title of the Presentation and/or Meeting: Lorem ipsum dolore de sit</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xmlns="" val="422297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 2016</a:t>
            </a:r>
          </a:p>
        </p:txBody>
      </p:sp>
      <p:sp>
        <p:nvSpPr>
          <p:cNvPr id="3" name="Footer Placeholder 2"/>
          <p:cNvSpPr>
            <a:spLocks noGrp="1"/>
          </p:cNvSpPr>
          <p:nvPr>
            <p:ph type="ftr" sz="quarter" idx="11"/>
          </p:nvPr>
        </p:nvSpPr>
        <p:spPr/>
        <p:txBody>
          <a:bodyPr/>
          <a:lstStyle/>
          <a:p>
            <a:r>
              <a:rPr lang="en-US"/>
              <a:t>|       Long Title of the Presentation and/or Meeting: Lorem ipsum dolore de sit</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xmlns="" val="45487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June 20, 2016</a:t>
            </a:r>
          </a:p>
        </p:txBody>
      </p:sp>
      <p:sp>
        <p:nvSpPr>
          <p:cNvPr id="6" name="Footer Placeholder 5"/>
          <p:cNvSpPr>
            <a:spLocks noGrp="1"/>
          </p:cNvSpPr>
          <p:nvPr>
            <p:ph type="ftr" sz="quarter" idx="11"/>
          </p:nvPr>
        </p:nvSpPr>
        <p:spPr/>
        <p:txBody>
          <a:bodyPr/>
          <a:lstStyle/>
          <a:p>
            <a:r>
              <a:rPr lang="en-US"/>
              <a:t>|       Long Title of the Presentation and/or Meeting: Lorem ipsum dolore de sit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xmlns="" val="19292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June 20, 2016</a:t>
            </a:r>
          </a:p>
        </p:txBody>
      </p:sp>
      <p:sp>
        <p:nvSpPr>
          <p:cNvPr id="6" name="Footer Placeholder 5"/>
          <p:cNvSpPr>
            <a:spLocks noGrp="1"/>
          </p:cNvSpPr>
          <p:nvPr>
            <p:ph type="ftr" sz="quarter" idx="11"/>
          </p:nvPr>
        </p:nvSpPr>
        <p:spPr/>
        <p:txBody>
          <a:bodyPr/>
          <a:lstStyle/>
          <a:p>
            <a:r>
              <a:rPr lang="en-US"/>
              <a:t>|       Long Title of the Presentation and/or Meeting: Lorem ipsum dolore de sit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a:p>
        </p:txBody>
      </p:sp>
    </p:spTree>
    <p:extLst>
      <p:ext uri="{BB962C8B-B14F-4D97-AF65-F5344CB8AC3E}">
        <p14:creationId xmlns:p14="http://schemas.microsoft.com/office/powerpoint/2010/main" xmlns="" val="248774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TitleSlide_top_dk.jpg"/>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flipH="1">
            <a:off x="0" y="-39203"/>
            <a:ext cx="9144000" cy="945245"/>
          </a:xfrm>
          <a:prstGeom prst="rect">
            <a:avLst/>
          </a:prstGeom>
        </p:spPr>
      </p:pic>
      <p:sp>
        <p:nvSpPr>
          <p:cNvPr id="2" name="Title Placeholder 1"/>
          <p:cNvSpPr>
            <a:spLocks noGrp="1"/>
          </p:cNvSpPr>
          <p:nvPr>
            <p:ph type="title"/>
          </p:nvPr>
        </p:nvSpPr>
        <p:spPr>
          <a:xfrm>
            <a:off x="457200" y="193739"/>
            <a:ext cx="8229600" cy="46961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4" name="Date Placeholder 3"/>
          <p:cNvSpPr>
            <a:spLocks noGrp="1"/>
          </p:cNvSpPr>
          <p:nvPr>
            <p:ph type="dt" sz="half" idx="2"/>
          </p:nvPr>
        </p:nvSpPr>
        <p:spPr>
          <a:xfrm>
            <a:off x="449213" y="6291578"/>
            <a:ext cx="1823997" cy="365125"/>
          </a:xfrm>
          <a:prstGeom prst="rect">
            <a:avLst/>
          </a:prstGeom>
        </p:spPr>
        <p:txBody>
          <a:bodyPr vert="horz" lIns="91440" tIns="45720" rIns="91440" bIns="45720" rtlCol="0" anchor="ctr"/>
          <a:lstStyle>
            <a:lvl1pPr algn="r">
              <a:defRPr sz="1050">
                <a:solidFill>
                  <a:schemeClr val="tx1">
                    <a:tint val="75000"/>
                  </a:schemeClr>
                </a:solidFill>
                <a:latin typeface="Arial"/>
                <a:cs typeface="Arial"/>
              </a:defRPr>
            </a:lvl1pPr>
          </a:lstStyle>
          <a:p>
            <a:r>
              <a:rPr lang="en-US"/>
              <a:t>June 20, 2016</a:t>
            </a:r>
            <a:endParaRPr lang="en-US" dirty="0"/>
          </a:p>
        </p:txBody>
      </p:sp>
      <p:sp>
        <p:nvSpPr>
          <p:cNvPr id="5" name="Footer Placeholder 4"/>
          <p:cNvSpPr>
            <a:spLocks noGrp="1"/>
          </p:cNvSpPr>
          <p:nvPr>
            <p:ph type="ftr" sz="quarter" idx="3"/>
          </p:nvPr>
        </p:nvSpPr>
        <p:spPr>
          <a:xfrm>
            <a:off x="2342681" y="6237777"/>
            <a:ext cx="4994359" cy="472830"/>
          </a:xfrm>
          <a:prstGeom prst="rect">
            <a:avLst/>
          </a:prstGeom>
        </p:spPr>
        <p:txBody>
          <a:bodyPr vert="horz" lIns="91440" tIns="45720" rIns="91440" bIns="45720" rtlCol="0" anchor="ctr"/>
          <a:lstStyle>
            <a:lvl1pPr algn="l">
              <a:defRPr sz="1050">
                <a:solidFill>
                  <a:schemeClr val="tx1">
                    <a:tint val="75000"/>
                  </a:schemeClr>
                </a:solidFill>
                <a:latin typeface="Arial"/>
                <a:cs typeface="Arial"/>
              </a:defRPr>
            </a:lvl1pPr>
          </a:lstStyle>
          <a:p>
            <a:r>
              <a:rPr lang="en-US" dirty="0"/>
              <a:t>|       Long Title of the Presentation and/or Meeting: </a:t>
            </a:r>
            <a:r>
              <a:rPr lang="en-US" sz="1000" i="1" dirty="0" err="1"/>
              <a:t>Lorem</a:t>
            </a:r>
            <a:r>
              <a:rPr lang="en-US" sz="1000" i="1" dirty="0"/>
              <a:t> </a:t>
            </a:r>
            <a:r>
              <a:rPr lang="en-US" sz="1000" i="1" dirty="0" err="1"/>
              <a:t>ipsum</a:t>
            </a:r>
            <a:r>
              <a:rPr lang="en-US" sz="1000" i="1" dirty="0"/>
              <a:t> </a:t>
            </a:r>
            <a:r>
              <a:rPr lang="en-US" sz="1000" i="1" dirty="0" err="1"/>
              <a:t>dolore</a:t>
            </a:r>
            <a:r>
              <a:rPr lang="en-US" sz="1000" i="1" dirty="0"/>
              <a:t> de sit</a:t>
            </a:r>
          </a:p>
        </p:txBody>
      </p:sp>
      <p:sp>
        <p:nvSpPr>
          <p:cNvPr id="11" name="Rectangle 10"/>
          <p:cNvSpPr/>
          <p:nvPr userDrawn="1"/>
        </p:nvSpPr>
        <p:spPr>
          <a:xfrm>
            <a:off x="0" y="906042"/>
            <a:ext cx="177966" cy="1310522"/>
          </a:xfrm>
          <a:prstGeom prst="rect">
            <a:avLst/>
          </a:prstGeom>
          <a:solidFill>
            <a:srgbClr val="99AB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2216564"/>
            <a:ext cx="177966" cy="1310522"/>
          </a:xfrm>
          <a:prstGeom prst="rect">
            <a:avLst/>
          </a:prstGeom>
          <a:solidFill>
            <a:srgbClr val="D491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4911E"/>
              </a:solidFill>
            </a:endParaRPr>
          </a:p>
        </p:txBody>
      </p:sp>
      <p:sp>
        <p:nvSpPr>
          <p:cNvPr id="14" name="Rectangle 13"/>
          <p:cNvSpPr/>
          <p:nvPr userDrawn="1"/>
        </p:nvSpPr>
        <p:spPr>
          <a:xfrm>
            <a:off x="0" y="3527086"/>
            <a:ext cx="177966" cy="1310522"/>
          </a:xfrm>
          <a:prstGeom prst="rect">
            <a:avLst/>
          </a:prstGeom>
          <a:solidFill>
            <a:srgbClr val="426A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4911E"/>
              </a:solidFill>
            </a:endParaRPr>
          </a:p>
        </p:txBody>
      </p:sp>
      <p:sp>
        <p:nvSpPr>
          <p:cNvPr id="15" name="Rectangle 14"/>
          <p:cNvSpPr/>
          <p:nvPr userDrawn="1"/>
        </p:nvSpPr>
        <p:spPr>
          <a:xfrm>
            <a:off x="0" y="4836309"/>
            <a:ext cx="177966" cy="1310522"/>
          </a:xfrm>
          <a:prstGeom prst="rect">
            <a:avLst/>
          </a:prstGeom>
          <a:solidFill>
            <a:srgbClr val="4A6A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4911E"/>
              </a:solidFill>
            </a:endParaRPr>
          </a:p>
        </p:txBody>
      </p:sp>
      <p:cxnSp>
        <p:nvCxnSpPr>
          <p:cNvPr id="9" name="Straight Connector 8"/>
          <p:cNvCxnSpPr/>
          <p:nvPr userDrawn="1"/>
        </p:nvCxnSpPr>
        <p:spPr>
          <a:xfrm>
            <a:off x="0" y="906042"/>
            <a:ext cx="9144000" cy="0"/>
          </a:xfrm>
          <a:prstGeom prst="line">
            <a:avLst/>
          </a:prstGeom>
          <a:ln w="6350" cmpd="sng">
            <a:solidFill>
              <a:srgbClr val="4A6A7E"/>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146831"/>
            <a:ext cx="9144000" cy="0"/>
          </a:xfrm>
          <a:prstGeom prst="line">
            <a:avLst/>
          </a:prstGeom>
          <a:ln w="6350" cmpd="sng">
            <a:solidFill>
              <a:srgbClr val="4A6A7E"/>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16"/>
          <a:stretch>
            <a:fillRect/>
          </a:stretch>
        </p:blipFill>
        <p:spPr>
          <a:xfrm>
            <a:off x="8093380" y="6261923"/>
            <a:ext cx="419100" cy="419100"/>
          </a:xfrm>
          <a:prstGeom prst="rect">
            <a:avLst/>
          </a:prstGeom>
        </p:spPr>
      </p:pic>
    </p:spTree>
    <p:extLst>
      <p:ext uri="{BB962C8B-B14F-4D97-AF65-F5344CB8AC3E}">
        <p14:creationId xmlns:p14="http://schemas.microsoft.com/office/powerpoint/2010/main" xmlns="" val="306897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algn="l" defTabSz="457200" rtl="0" eaLnBrk="1" latinLnBrk="0" hangingPunct="1">
        <a:spcBef>
          <a:spcPct val="0"/>
        </a:spcBef>
        <a:buNone/>
        <a:defRPr sz="2700" kern="1200">
          <a:solidFill>
            <a:srgbClr val="FFFFFF"/>
          </a:solidFill>
          <a:latin typeface=""/>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ljwallace@hria.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775" y="2500795"/>
            <a:ext cx="8549640" cy="1484908"/>
          </a:xfrm>
        </p:spPr>
        <p:txBody>
          <a:bodyPr/>
          <a:lstStyle/>
          <a:p>
            <a:pPr algn="ctr"/>
            <a:r>
              <a:rPr lang="en-US" sz="3600" b="1" dirty="0">
                <a:solidFill>
                  <a:schemeClr val="tx1">
                    <a:lumMod val="65000"/>
                    <a:lumOff val="35000"/>
                  </a:schemeClr>
                </a:solidFill>
              </a:rPr>
              <a:t>Making Partnerships and Collaboration  Happen!</a:t>
            </a:r>
          </a:p>
        </p:txBody>
      </p:sp>
      <p:sp>
        <p:nvSpPr>
          <p:cNvPr id="3" name="Subtitle 2"/>
          <p:cNvSpPr>
            <a:spLocks noGrp="1"/>
          </p:cNvSpPr>
          <p:nvPr>
            <p:ph type="subTitle" idx="1"/>
          </p:nvPr>
        </p:nvSpPr>
        <p:spPr>
          <a:xfrm>
            <a:off x="1051155" y="5612440"/>
            <a:ext cx="7040880" cy="771370"/>
          </a:xfrm>
        </p:spPr>
        <p:txBody>
          <a:bodyPr/>
          <a:lstStyle/>
          <a:p>
            <a:pPr algn="ctr"/>
            <a:r>
              <a:rPr lang="en-US" sz="1600" dirty="0"/>
              <a:t>July 20, 2016</a:t>
            </a:r>
          </a:p>
        </p:txBody>
      </p:sp>
      <p:sp>
        <p:nvSpPr>
          <p:cNvPr id="4" name="Rectangle 3"/>
          <p:cNvSpPr/>
          <p:nvPr/>
        </p:nvSpPr>
        <p:spPr>
          <a:xfrm>
            <a:off x="2285595" y="4833425"/>
            <a:ext cx="4572000" cy="923330"/>
          </a:xfrm>
          <a:prstGeom prst="rect">
            <a:avLst/>
          </a:prstGeom>
        </p:spPr>
        <p:txBody>
          <a:bodyPr>
            <a:spAutoFit/>
          </a:bodyPr>
          <a:lstStyle/>
          <a:p>
            <a:pPr algn="ctr"/>
            <a:r>
              <a:rPr lang="en-US" dirty="0">
                <a:solidFill>
                  <a:schemeClr val="tx1">
                    <a:lumMod val="65000"/>
                    <a:lumOff val="35000"/>
                  </a:schemeClr>
                </a:solidFill>
              </a:rPr>
              <a:t>Laurie Jo Wallace, MA</a:t>
            </a:r>
          </a:p>
          <a:p>
            <a:pPr algn="ctr"/>
            <a:r>
              <a:rPr lang="en-US" dirty="0">
                <a:solidFill>
                  <a:schemeClr val="tx1">
                    <a:lumMod val="65000"/>
                    <a:lumOff val="35000"/>
                  </a:schemeClr>
                </a:solidFill>
              </a:rPr>
              <a:t>Health Resources in Action</a:t>
            </a:r>
            <a:r>
              <a:rPr lang="en-US" dirty="0">
                <a:solidFill>
                  <a:schemeClr val="bg1"/>
                </a:solidFill>
              </a:rPr>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xmlns="" val="330202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Drivers for Successful Partnerships</a:t>
            </a:r>
          </a:p>
        </p:txBody>
      </p:sp>
      <p:sp>
        <p:nvSpPr>
          <p:cNvPr id="3" name="Date Placeholder 2"/>
          <p:cNvSpPr>
            <a:spLocks noGrp="1"/>
          </p:cNvSpPr>
          <p:nvPr>
            <p:ph type="dt" sz="half" idx="10"/>
          </p:nvPr>
        </p:nvSpPr>
        <p:spPr/>
        <p:txBody>
          <a:bodyPr/>
          <a:lstStyle/>
          <a:p>
            <a:r>
              <a:rPr lang="en-US"/>
              <a:t>June 20, 2016</a:t>
            </a:r>
          </a:p>
        </p:txBody>
      </p:sp>
      <p:sp>
        <p:nvSpPr>
          <p:cNvPr id="5" name="Rectangle 4"/>
          <p:cNvSpPr/>
          <p:nvPr/>
        </p:nvSpPr>
        <p:spPr>
          <a:xfrm>
            <a:off x="1371600" y="1582341"/>
            <a:ext cx="6144322" cy="3847207"/>
          </a:xfrm>
          <a:prstGeom prst="rect">
            <a:avLst/>
          </a:prstGeom>
        </p:spPr>
        <p:txBody>
          <a:bodyPr wrap="square">
            <a:spAutoFit/>
          </a:bodyPr>
          <a:lstStyle/>
          <a:p>
            <a:pPr marL="457200" indent="-457200">
              <a:buFont typeface="+mj-lt"/>
              <a:buAutoNum type="arabicPeriod"/>
            </a:pPr>
            <a:r>
              <a:rPr lang="en-US" sz="2800" dirty="0"/>
              <a:t>Mutual Understanding</a:t>
            </a:r>
          </a:p>
          <a:p>
            <a:pPr marL="457200" indent="-457200">
              <a:buFont typeface="+mj-lt"/>
              <a:buAutoNum type="arabicPeriod"/>
            </a:pPr>
            <a:r>
              <a:rPr lang="en-US" sz="2800" dirty="0"/>
              <a:t>Securing Trust:  No partnership can be successful without trust.  </a:t>
            </a:r>
          </a:p>
          <a:p>
            <a:pPr marL="457200" indent="-457200">
              <a:buFont typeface="+mj-lt"/>
              <a:buAutoNum type="arabicPeriod"/>
            </a:pPr>
            <a:r>
              <a:rPr lang="en-US" sz="2800" dirty="0"/>
              <a:t>Clarity of Goals   </a:t>
            </a:r>
          </a:p>
          <a:p>
            <a:pPr marL="457200" indent="-457200">
              <a:buFont typeface="+mj-lt"/>
              <a:buAutoNum type="arabicPeriod"/>
            </a:pPr>
            <a:r>
              <a:rPr lang="en-US" sz="2800" dirty="0"/>
              <a:t>Finding Champions</a:t>
            </a:r>
          </a:p>
          <a:p>
            <a:pPr marL="457200" indent="-457200">
              <a:buFont typeface="+mj-lt"/>
              <a:buAutoNum type="arabicPeriod"/>
            </a:pPr>
            <a:r>
              <a:rPr lang="en-US" sz="2800" dirty="0"/>
              <a:t>Sharing Data </a:t>
            </a:r>
          </a:p>
          <a:p>
            <a:pPr marL="457200" indent="-457200">
              <a:buFont typeface="+mj-lt"/>
              <a:buAutoNum type="arabicPeriod"/>
            </a:pPr>
            <a:r>
              <a:rPr lang="en-US" sz="2800" dirty="0"/>
              <a:t>Ensuring Mutual Benefit   </a:t>
            </a:r>
          </a:p>
          <a:p>
            <a:pPr marL="457200" indent="-457200">
              <a:buFont typeface="+mj-lt"/>
              <a:buAutoNum type="arabicPeriod"/>
            </a:pPr>
            <a:r>
              <a:rPr lang="en-US" sz="2800" dirty="0"/>
              <a:t>Insuring Productivity</a:t>
            </a:r>
          </a:p>
          <a:p>
            <a:pPr marL="457200" indent="-457200">
              <a:buFont typeface="+mj-lt"/>
              <a:buAutoNum type="arabicPeriod"/>
            </a:pPr>
            <a:endParaRPr lang="en-US" sz="2000" dirty="0"/>
          </a:p>
        </p:txBody>
      </p:sp>
    </p:spTree>
    <p:extLst>
      <p:ext uri="{BB962C8B-B14F-4D97-AF65-F5344CB8AC3E}">
        <p14:creationId xmlns:p14="http://schemas.microsoft.com/office/powerpoint/2010/main" xmlns="" val="172449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496301" y="2019300"/>
            <a:ext cx="647700" cy="2565400"/>
          </a:xfrm>
          <a:prstGeom prst="rect">
            <a:avLst/>
          </a:prstGeom>
        </p:spPr>
      </p:pic>
      <p:pic>
        <p:nvPicPr>
          <p:cNvPr id="6" name="Picture 5"/>
          <p:cNvPicPr>
            <a:picLocks noChangeAspect="1"/>
          </p:cNvPicPr>
          <p:nvPr/>
        </p:nvPicPr>
        <p:blipFill>
          <a:blip r:embed="rId3"/>
          <a:stretch>
            <a:fillRect/>
          </a:stretch>
        </p:blipFill>
        <p:spPr>
          <a:xfrm>
            <a:off x="0" y="2019300"/>
            <a:ext cx="3251200" cy="2565400"/>
          </a:xfrm>
          <a:prstGeom prst="rect">
            <a:avLst/>
          </a:prstGeom>
        </p:spPr>
      </p:pic>
      <p:graphicFrame>
        <p:nvGraphicFramePr>
          <p:cNvPr id="3" name="Chart 2"/>
          <p:cNvGraphicFramePr>
            <a:graphicFrameLocks/>
          </p:cNvGraphicFramePr>
          <p:nvPr>
            <p:extLst/>
          </p:nvPr>
        </p:nvGraphicFramePr>
        <p:xfrm>
          <a:off x="2062233" y="366574"/>
          <a:ext cx="9156755" cy="6199329"/>
        </p:xfrm>
        <a:graphic>
          <a:graphicData uri="http://schemas.openxmlformats.org/drawingml/2006/chart">
            <c:chart xmlns:c="http://schemas.openxmlformats.org/drawingml/2006/chart" xmlns:r="http://schemas.openxmlformats.org/officeDocument/2006/relationships" r:id="rId4"/>
          </a:graphicData>
        </a:graphic>
      </p:graphicFrame>
      <p:sp>
        <p:nvSpPr>
          <p:cNvPr id="1027" name="Rectangle 4"/>
          <p:cNvSpPr>
            <a:spLocks noChangeArrowheads="1"/>
          </p:cNvSpPr>
          <p:nvPr/>
        </p:nvSpPr>
        <p:spPr bwMode="auto">
          <a:xfrm rot="16200000">
            <a:off x="4895059" y="5167900"/>
            <a:ext cx="2038351" cy="338554"/>
          </a:xfrm>
          <a:prstGeom prst="rect">
            <a:avLst/>
          </a:prstGeom>
          <a:noFill/>
          <a:ln w="9525">
            <a:noFill/>
            <a:miter lim="800000"/>
            <a:headEnd/>
            <a:tailEnd/>
          </a:ln>
        </p:spPr>
        <p:txBody>
          <a:bodyPr anchor="ctr">
            <a:spAutoFit/>
          </a:bodyPr>
          <a:lstStyle/>
          <a:p>
            <a:r>
              <a:rPr lang="en-US" sz="1600" dirty="0">
                <a:solidFill>
                  <a:srgbClr val="496B7F"/>
                </a:solidFill>
                <a:latin typeface="Arial Narrow" pitchFamily="34" charset="0"/>
                <a:cs typeface="Times New Roman" pitchFamily="18" charset="0"/>
              </a:rPr>
              <a:t>Transportation </a:t>
            </a:r>
            <a:endParaRPr lang="en-US" sz="1600" dirty="0">
              <a:solidFill>
                <a:srgbClr val="496B7F"/>
              </a:solidFill>
              <a:latin typeface="Arial Narrow" pitchFamily="34" charset="0"/>
            </a:endParaRPr>
          </a:p>
        </p:txBody>
      </p:sp>
      <p:sp>
        <p:nvSpPr>
          <p:cNvPr id="1028" name="Rectangle 5"/>
          <p:cNvSpPr>
            <a:spLocks noChangeArrowheads="1"/>
          </p:cNvSpPr>
          <p:nvPr/>
        </p:nvSpPr>
        <p:spPr bwMode="auto">
          <a:xfrm rot="900000">
            <a:off x="3018804" y="2825313"/>
            <a:ext cx="3051695" cy="338554"/>
          </a:xfrm>
          <a:prstGeom prst="rect">
            <a:avLst/>
          </a:prstGeom>
          <a:noFill/>
          <a:ln w="9525">
            <a:noFill/>
            <a:miter lim="800000"/>
            <a:headEnd/>
            <a:tailEnd/>
          </a:ln>
        </p:spPr>
        <p:txBody>
          <a:bodyPr wrap="square" anchor="ctr">
            <a:spAutoFit/>
          </a:bodyPr>
          <a:lstStyle/>
          <a:p>
            <a:r>
              <a:rPr lang="en-US" sz="1100" dirty="0">
                <a:solidFill>
                  <a:schemeClr val="bg1"/>
                </a:solidFill>
                <a:latin typeface="Arial Narrow" pitchFamily="34" charset="0"/>
                <a:cs typeface="Times New Roman" pitchFamily="18" charset="0"/>
              </a:rPr>
              <a:t>  </a:t>
            </a:r>
            <a:r>
              <a:rPr lang="en-US" sz="1600" dirty="0">
                <a:solidFill>
                  <a:schemeClr val="bg1"/>
                </a:solidFill>
                <a:latin typeface="Arial Narrow" pitchFamily="34" charset="0"/>
                <a:cs typeface="Times New Roman" pitchFamily="18" charset="0"/>
              </a:rPr>
              <a:t>Faith Communities</a:t>
            </a:r>
            <a:endParaRPr lang="en-US" sz="1600" dirty="0">
              <a:solidFill>
                <a:schemeClr val="bg1"/>
              </a:solidFill>
              <a:latin typeface="Arial Narrow" pitchFamily="34" charset="0"/>
            </a:endParaRPr>
          </a:p>
        </p:txBody>
      </p:sp>
      <p:sp>
        <p:nvSpPr>
          <p:cNvPr id="1029" name="Rectangle 5"/>
          <p:cNvSpPr>
            <a:spLocks noChangeArrowheads="1"/>
          </p:cNvSpPr>
          <p:nvPr/>
        </p:nvSpPr>
        <p:spPr bwMode="auto">
          <a:xfrm rot="21300000">
            <a:off x="3079754" y="3462131"/>
            <a:ext cx="2246313" cy="338554"/>
          </a:xfrm>
          <a:prstGeom prst="rect">
            <a:avLst/>
          </a:prstGeom>
          <a:noFill/>
          <a:ln w="9525">
            <a:noFill/>
            <a:miter lim="800000"/>
            <a:headEnd/>
            <a:tailEnd/>
          </a:ln>
        </p:spPr>
        <p:txBody>
          <a:bodyPr anchor="ctr">
            <a:spAutoFit/>
          </a:bodyPr>
          <a:lstStyle/>
          <a:p>
            <a:r>
              <a:rPr lang="en-US" sz="1100" dirty="0">
                <a:solidFill>
                  <a:schemeClr val="bg1"/>
                </a:solidFill>
                <a:latin typeface="Arial Narrow" pitchFamily="34" charset="0"/>
                <a:cs typeface="Times New Roman" pitchFamily="18" charset="0"/>
              </a:rPr>
              <a:t>    </a:t>
            </a:r>
            <a:r>
              <a:rPr lang="en-US" sz="1600" dirty="0">
                <a:solidFill>
                  <a:schemeClr val="bg1"/>
                </a:solidFill>
                <a:latin typeface="Arial Narrow" pitchFamily="34" charset="0"/>
                <a:cs typeface="Times New Roman" pitchFamily="18" charset="0"/>
              </a:rPr>
              <a:t>Elders/Seniors</a:t>
            </a:r>
            <a:endParaRPr lang="en-US" sz="1600" dirty="0">
              <a:solidFill>
                <a:schemeClr val="bg1"/>
              </a:solidFill>
              <a:latin typeface="Arial Narrow" pitchFamily="34" charset="0"/>
            </a:endParaRPr>
          </a:p>
        </p:txBody>
      </p:sp>
      <p:sp>
        <p:nvSpPr>
          <p:cNvPr id="1030" name="Rectangle 5"/>
          <p:cNvSpPr>
            <a:spLocks noChangeArrowheads="1"/>
          </p:cNvSpPr>
          <p:nvPr/>
        </p:nvSpPr>
        <p:spPr bwMode="auto">
          <a:xfrm rot="19806085">
            <a:off x="3173826" y="4018887"/>
            <a:ext cx="2585003" cy="338554"/>
          </a:xfrm>
          <a:prstGeom prst="rect">
            <a:avLst/>
          </a:prstGeom>
          <a:noFill/>
          <a:ln w="9525">
            <a:noFill/>
            <a:miter lim="800000"/>
            <a:headEnd/>
            <a:tailEnd/>
          </a:ln>
        </p:spPr>
        <p:txBody>
          <a:bodyPr wrap="square" anchor="ctr">
            <a:spAutoFit/>
          </a:bodyPr>
          <a:lstStyle/>
          <a:p>
            <a:r>
              <a:rPr lang="en-US" sz="1600" dirty="0">
                <a:solidFill>
                  <a:schemeClr val="bg1"/>
                </a:solidFill>
                <a:latin typeface="Arial Narrow" pitchFamily="34" charset="0"/>
                <a:cs typeface="Times New Roman" pitchFamily="18" charset="0"/>
              </a:rPr>
              <a:t>Government/Elected Officials</a:t>
            </a:r>
            <a:endParaRPr lang="en-US" sz="1600" dirty="0">
              <a:solidFill>
                <a:schemeClr val="bg1"/>
              </a:solidFill>
              <a:latin typeface="Arial Narrow" pitchFamily="34" charset="0"/>
            </a:endParaRPr>
          </a:p>
        </p:txBody>
      </p:sp>
      <p:sp>
        <p:nvSpPr>
          <p:cNvPr id="1031" name="Rectangle 5"/>
          <p:cNvSpPr>
            <a:spLocks noChangeArrowheads="1"/>
          </p:cNvSpPr>
          <p:nvPr/>
        </p:nvSpPr>
        <p:spPr bwMode="auto">
          <a:xfrm rot="18600000">
            <a:off x="3770315" y="4617832"/>
            <a:ext cx="1998663" cy="338554"/>
          </a:xfrm>
          <a:prstGeom prst="rect">
            <a:avLst/>
          </a:prstGeom>
          <a:noFill/>
          <a:ln w="9525">
            <a:noFill/>
            <a:miter lim="800000"/>
            <a:headEnd/>
            <a:tailEnd/>
          </a:ln>
        </p:spPr>
        <p:txBody>
          <a:bodyPr anchor="ctr">
            <a:spAutoFit/>
          </a:bodyPr>
          <a:lstStyle/>
          <a:p>
            <a:r>
              <a:rPr lang="en-US" sz="1600" dirty="0">
                <a:solidFill>
                  <a:srgbClr val="496B7F"/>
                </a:solidFill>
                <a:latin typeface="Arial Narrow" pitchFamily="34" charset="0"/>
                <a:cs typeface="Times New Roman" pitchFamily="18" charset="0"/>
              </a:rPr>
              <a:t>Health Care</a:t>
            </a:r>
            <a:endParaRPr lang="en-US" sz="1600" dirty="0">
              <a:solidFill>
                <a:srgbClr val="496B7F"/>
              </a:solidFill>
              <a:latin typeface="Arial Narrow" pitchFamily="34" charset="0"/>
            </a:endParaRPr>
          </a:p>
        </p:txBody>
      </p:sp>
      <p:sp>
        <p:nvSpPr>
          <p:cNvPr id="1032" name="Rectangle 5"/>
          <p:cNvSpPr>
            <a:spLocks noChangeArrowheads="1"/>
          </p:cNvSpPr>
          <p:nvPr/>
        </p:nvSpPr>
        <p:spPr bwMode="auto">
          <a:xfrm rot="17400000">
            <a:off x="4161634" y="4885325"/>
            <a:ext cx="2282825" cy="338554"/>
          </a:xfrm>
          <a:prstGeom prst="rect">
            <a:avLst/>
          </a:prstGeom>
          <a:noFill/>
          <a:ln w="9525">
            <a:noFill/>
            <a:miter lim="800000"/>
            <a:headEnd/>
            <a:tailEnd/>
          </a:ln>
        </p:spPr>
        <p:txBody>
          <a:bodyPr anchor="ctr">
            <a:spAutoFit/>
          </a:bodyPr>
          <a:lstStyle/>
          <a:p>
            <a:r>
              <a:rPr lang="en-US" sz="1600" dirty="0">
                <a:solidFill>
                  <a:srgbClr val="496B7F"/>
                </a:solidFill>
                <a:latin typeface="Arial Narrow" pitchFamily="34" charset="0"/>
                <a:cs typeface="Times New Roman" pitchFamily="18" charset="0"/>
              </a:rPr>
              <a:t>Immigrant/Refugees</a:t>
            </a:r>
            <a:endParaRPr lang="en-US" sz="1600" dirty="0">
              <a:solidFill>
                <a:srgbClr val="496B7F"/>
              </a:solidFill>
              <a:latin typeface="Arial Narrow" pitchFamily="34" charset="0"/>
            </a:endParaRPr>
          </a:p>
        </p:txBody>
      </p:sp>
      <p:sp>
        <p:nvSpPr>
          <p:cNvPr id="1033" name="Rectangle 5"/>
          <p:cNvSpPr>
            <a:spLocks noChangeArrowheads="1"/>
          </p:cNvSpPr>
          <p:nvPr/>
        </p:nvSpPr>
        <p:spPr bwMode="auto">
          <a:xfrm rot="2100000">
            <a:off x="3200051" y="2385739"/>
            <a:ext cx="3349135" cy="338554"/>
          </a:xfrm>
          <a:prstGeom prst="rect">
            <a:avLst/>
          </a:prstGeom>
          <a:noFill/>
          <a:ln w="9525">
            <a:noFill/>
            <a:miter lim="800000"/>
            <a:headEnd/>
            <a:tailEnd/>
          </a:ln>
        </p:spPr>
        <p:txBody>
          <a:bodyPr wrap="square" anchor="ctr">
            <a:spAutoFit/>
          </a:bodyPr>
          <a:lstStyle/>
          <a:p>
            <a:r>
              <a:rPr lang="en-US" sz="1600" dirty="0">
                <a:solidFill>
                  <a:schemeClr val="bg1"/>
                </a:solidFill>
                <a:latin typeface="Arial Narrow" pitchFamily="34" charset="0"/>
                <a:cs typeface="Times New Roman" pitchFamily="18" charset="0"/>
              </a:rPr>
              <a:t>    Schools </a:t>
            </a:r>
            <a:endParaRPr lang="en-US" sz="1600" dirty="0">
              <a:solidFill>
                <a:schemeClr val="bg1"/>
              </a:solidFill>
              <a:latin typeface="Arial Narrow" pitchFamily="34" charset="0"/>
            </a:endParaRPr>
          </a:p>
        </p:txBody>
      </p:sp>
      <p:sp>
        <p:nvSpPr>
          <p:cNvPr id="1034" name="Rectangle 5"/>
          <p:cNvSpPr>
            <a:spLocks noChangeArrowheads="1"/>
          </p:cNvSpPr>
          <p:nvPr/>
        </p:nvSpPr>
        <p:spPr bwMode="auto">
          <a:xfrm rot="3710148">
            <a:off x="3467535" y="2000454"/>
            <a:ext cx="3348305" cy="553998"/>
          </a:xfrm>
          <a:prstGeom prst="rect">
            <a:avLst/>
          </a:prstGeom>
          <a:noFill/>
          <a:ln w="9525">
            <a:noFill/>
            <a:miter lim="800000"/>
            <a:headEnd/>
            <a:tailEnd/>
          </a:ln>
        </p:spPr>
        <p:txBody>
          <a:bodyPr wrap="square" anchor="ctr">
            <a:spAutoFit/>
          </a:bodyPr>
          <a:lstStyle/>
          <a:p>
            <a:r>
              <a:rPr lang="en-US" sz="1600" dirty="0">
                <a:solidFill>
                  <a:schemeClr val="bg1"/>
                </a:solidFill>
                <a:latin typeface="Arial Narrow" pitchFamily="34" charset="0"/>
                <a:cs typeface="Times New Roman" pitchFamily="18" charset="0"/>
              </a:rPr>
              <a:t>    Businesses</a:t>
            </a:r>
            <a:br>
              <a:rPr lang="en-US" sz="1600" dirty="0">
                <a:solidFill>
                  <a:schemeClr val="bg1"/>
                </a:solidFill>
                <a:latin typeface="Arial Narrow" pitchFamily="34" charset="0"/>
                <a:cs typeface="Times New Roman" pitchFamily="18" charset="0"/>
              </a:rPr>
            </a:br>
            <a:r>
              <a:rPr lang="en-US" sz="1400" dirty="0">
                <a:solidFill>
                  <a:schemeClr val="bg1"/>
                </a:solidFill>
                <a:latin typeface="Arial Narrow" pitchFamily="34" charset="0"/>
                <a:cs typeface="Times New Roman" pitchFamily="18" charset="0"/>
              </a:rPr>
              <a:t> </a:t>
            </a:r>
            <a:endParaRPr lang="en-US" sz="1400" dirty="0">
              <a:solidFill>
                <a:schemeClr val="bg1"/>
              </a:solidFill>
              <a:latin typeface="Arial Narrow" pitchFamily="34" charset="0"/>
            </a:endParaRPr>
          </a:p>
        </p:txBody>
      </p:sp>
      <p:sp>
        <p:nvSpPr>
          <p:cNvPr id="1035" name="Rectangle 5"/>
          <p:cNvSpPr>
            <a:spLocks noChangeArrowheads="1"/>
          </p:cNvSpPr>
          <p:nvPr/>
        </p:nvSpPr>
        <p:spPr bwMode="auto">
          <a:xfrm rot="4738118">
            <a:off x="3994198" y="2043924"/>
            <a:ext cx="3400887" cy="338554"/>
          </a:xfrm>
          <a:prstGeom prst="rect">
            <a:avLst/>
          </a:prstGeom>
          <a:noFill/>
          <a:ln w="9525">
            <a:noFill/>
            <a:miter lim="800000"/>
            <a:headEnd/>
            <a:tailEnd/>
          </a:ln>
        </p:spPr>
        <p:txBody>
          <a:bodyPr wrap="square" anchor="ctr">
            <a:spAutoFit/>
          </a:bodyPr>
          <a:lstStyle/>
          <a:p>
            <a:r>
              <a:rPr lang="en-US" sz="1600" dirty="0">
                <a:solidFill>
                  <a:schemeClr val="bg1"/>
                </a:solidFill>
                <a:latin typeface="Arial Narrow" pitchFamily="34" charset="0"/>
                <a:cs typeface="Times New Roman" pitchFamily="18" charset="0"/>
              </a:rPr>
              <a:t>Racial/Cultural</a:t>
            </a:r>
            <a:endParaRPr lang="en-US" sz="1600" dirty="0">
              <a:solidFill>
                <a:schemeClr val="bg1"/>
              </a:solidFill>
              <a:latin typeface="Arial Narrow" pitchFamily="34" charset="0"/>
            </a:endParaRPr>
          </a:p>
        </p:txBody>
      </p:sp>
      <p:sp>
        <p:nvSpPr>
          <p:cNvPr id="1036" name="Rectangle 6"/>
          <p:cNvSpPr>
            <a:spLocks noChangeArrowheads="1"/>
          </p:cNvSpPr>
          <p:nvPr/>
        </p:nvSpPr>
        <p:spPr bwMode="auto">
          <a:xfrm rot="16569899">
            <a:off x="4933308" y="1401222"/>
            <a:ext cx="2375355" cy="338554"/>
          </a:xfrm>
          <a:prstGeom prst="rect">
            <a:avLst/>
          </a:prstGeom>
          <a:noFill/>
          <a:ln w="9525">
            <a:noFill/>
            <a:miter lim="800000"/>
            <a:headEnd/>
            <a:tailEnd/>
          </a:ln>
        </p:spPr>
        <p:txBody>
          <a:bodyPr wrap="square" anchor="ctr">
            <a:spAutoFit/>
          </a:bodyPr>
          <a:lstStyle/>
          <a:p>
            <a:r>
              <a:rPr lang="en-US" sz="1600">
                <a:solidFill>
                  <a:srgbClr val="426A1F"/>
                </a:solidFill>
                <a:latin typeface="Arial Narrow" pitchFamily="34" charset="0"/>
                <a:cs typeface="Times New Roman" pitchFamily="18" charset="0"/>
              </a:rPr>
              <a:t>    Economic </a:t>
            </a:r>
            <a:r>
              <a:rPr lang="en-US" sz="1600" dirty="0">
                <a:solidFill>
                  <a:srgbClr val="426A1F"/>
                </a:solidFill>
                <a:latin typeface="Arial Narrow" pitchFamily="34" charset="0"/>
                <a:cs typeface="Times New Roman" pitchFamily="18" charset="0"/>
              </a:rPr>
              <a:t>Development </a:t>
            </a:r>
            <a:endParaRPr lang="en-US" sz="1600" dirty="0">
              <a:solidFill>
                <a:srgbClr val="426A1F"/>
              </a:solidFill>
              <a:latin typeface="Arial Narrow" pitchFamily="34" charset="0"/>
            </a:endParaRPr>
          </a:p>
        </p:txBody>
      </p:sp>
      <p:sp>
        <p:nvSpPr>
          <p:cNvPr id="1037" name="Rectangle 6"/>
          <p:cNvSpPr>
            <a:spLocks noChangeArrowheads="1"/>
          </p:cNvSpPr>
          <p:nvPr/>
        </p:nvSpPr>
        <p:spPr bwMode="auto">
          <a:xfrm rot="17307183">
            <a:off x="5426503" y="1370936"/>
            <a:ext cx="2236335" cy="338554"/>
          </a:xfrm>
          <a:prstGeom prst="rect">
            <a:avLst/>
          </a:prstGeom>
          <a:noFill/>
          <a:ln w="9525">
            <a:noFill/>
            <a:miter lim="800000"/>
            <a:headEnd/>
            <a:tailEnd/>
          </a:ln>
        </p:spPr>
        <p:txBody>
          <a:bodyPr wrap="square" anchor="ctr">
            <a:spAutoFit/>
          </a:bodyPr>
          <a:lstStyle/>
          <a:p>
            <a:r>
              <a:rPr lang="en-US" sz="1600" dirty="0">
                <a:solidFill>
                  <a:srgbClr val="426A1F"/>
                </a:solidFill>
                <a:latin typeface="Arial Narrow" pitchFamily="34" charset="0"/>
                <a:cs typeface="Times New Roman" pitchFamily="18" charset="0"/>
              </a:rPr>
              <a:t>Agriculture/Food Systems</a:t>
            </a:r>
            <a:endParaRPr lang="en-US" sz="1600" dirty="0">
              <a:solidFill>
                <a:srgbClr val="426A1F"/>
              </a:solidFill>
              <a:latin typeface="Arial Narrow" pitchFamily="34" charset="0"/>
            </a:endParaRPr>
          </a:p>
        </p:txBody>
      </p:sp>
      <p:sp>
        <p:nvSpPr>
          <p:cNvPr id="22" name="Rectangle 6"/>
          <p:cNvSpPr>
            <a:spLocks noChangeArrowheads="1"/>
          </p:cNvSpPr>
          <p:nvPr/>
        </p:nvSpPr>
        <p:spPr bwMode="auto">
          <a:xfrm rot="17963903">
            <a:off x="5413693" y="1099884"/>
            <a:ext cx="3428072" cy="338554"/>
          </a:xfrm>
          <a:prstGeom prst="rect">
            <a:avLst/>
          </a:prstGeom>
          <a:noFill/>
          <a:ln w="9525">
            <a:noFill/>
            <a:miter lim="800000"/>
            <a:headEnd/>
            <a:tailEnd/>
          </a:ln>
          <a:effectLst/>
        </p:spPr>
        <p:txBody>
          <a:bodyPr wrap="square" anchor="ctr">
            <a:spAutoFit/>
          </a:bodyPr>
          <a:lstStyle/>
          <a:p>
            <a:pPr>
              <a:defRPr/>
            </a:pPr>
            <a:r>
              <a:rPr lang="en-US" sz="1600" dirty="0">
                <a:solidFill>
                  <a:srgbClr val="426A1F"/>
                </a:solidFill>
                <a:latin typeface="Arial Narrow" pitchFamily="34" charset="0"/>
                <a:cs typeface="Times New Roman" pitchFamily="18" charset="0"/>
              </a:rPr>
              <a:t>                            Planning</a:t>
            </a:r>
            <a:endParaRPr lang="en-US" sz="1600" dirty="0">
              <a:solidFill>
                <a:srgbClr val="426A1F"/>
              </a:solidFill>
              <a:latin typeface="Arial Narrow" pitchFamily="34" charset="0"/>
            </a:endParaRPr>
          </a:p>
        </p:txBody>
      </p:sp>
      <p:sp>
        <p:nvSpPr>
          <p:cNvPr id="1039" name="Rectangle 6"/>
          <p:cNvSpPr>
            <a:spLocks noChangeArrowheads="1"/>
          </p:cNvSpPr>
          <p:nvPr/>
        </p:nvSpPr>
        <p:spPr bwMode="auto">
          <a:xfrm rot="20105515">
            <a:off x="6479857" y="2419928"/>
            <a:ext cx="2527317" cy="338554"/>
          </a:xfrm>
          <a:prstGeom prst="rect">
            <a:avLst/>
          </a:prstGeom>
          <a:noFill/>
          <a:ln w="9525">
            <a:noFill/>
            <a:miter lim="800000"/>
            <a:headEnd/>
            <a:tailEnd/>
          </a:ln>
        </p:spPr>
        <p:txBody>
          <a:bodyPr wrap="square" anchor="ctr">
            <a:spAutoFit/>
          </a:bodyPr>
          <a:lstStyle/>
          <a:p>
            <a:r>
              <a:rPr lang="en-US" sz="1600" dirty="0">
                <a:solidFill>
                  <a:srgbClr val="426A1F"/>
                </a:solidFill>
                <a:latin typeface="Arial Narrow" pitchFamily="34" charset="0"/>
                <a:cs typeface="Times New Roman" pitchFamily="18" charset="0"/>
              </a:rPr>
              <a:t>                   Youth/Students </a:t>
            </a:r>
            <a:endParaRPr lang="en-US" sz="1600" dirty="0">
              <a:solidFill>
                <a:srgbClr val="426A1F"/>
              </a:solidFill>
              <a:latin typeface="Arial Narrow" pitchFamily="34" charset="0"/>
            </a:endParaRPr>
          </a:p>
        </p:txBody>
      </p:sp>
      <p:sp>
        <p:nvSpPr>
          <p:cNvPr id="1040" name="Rectangle 6"/>
          <p:cNvSpPr>
            <a:spLocks noChangeArrowheads="1"/>
          </p:cNvSpPr>
          <p:nvPr/>
        </p:nvSpPr>
        <p:spPr bwMode="auto">
          <a:xfrm rot="20870447">
            <a:off x="7297075" y="2683975"/>
            <a:ext cx="2388631" cy="338554"/>
          </a:xfrm>
          <a:prstGeom prst="rect">
            <a:avLst/>
          </a:prstGeom>
          <a:noFill/>
          <a:ln w="9525">
            <a:noFill/>
            <a:miter lim="800000"/>
            <a:headEnd/>
            <a:tailEnd/>
          </a:ln>
        </p:spPr>
        <p:txBody>
          <a:bodyPr wrap="square" anchor="ctr">
            <a:spAutoFit/>
          </a:bodyPr>
          <a:lstStyle/>
          <a:p>
            <a:r>
              <a:rPr lang="en-US" sz="1600" dirty="0">
                <a:solidFill>
                  <a:srgbClr val="426A1F"/>
                </a:solidFill>
                <a:latin typeface="Arial Narrow" pitchFamily="34" charset="0"/>
                <a:cs typeface="Times New Roman" pitchFamily="18" charset="0"/>
              </a:rPr>
              <a:t> Parks/Recreation  </a:t>
            </a:r>
            <a:endParaRPr lang="en-US" sz="1600" dirty="0">
              <a:solidFill>
                <a:srgbClr val="426A1F"/>
              </a:solidFill>
              <a:latin typeface="Arial Narrow" pitchFamily="34" charset="0"/>
            </a:endParaRPr>
          </a:p>
        </p:txBody>
      </p:sp>
      <p:sp>
        <p:nvSpPr>
          <p:cNvPr id="1045" name="Rectangle 6"/>
          <p:cNvSpPr>
            <a:spLocks noChangeArrowheads="1"/>
          </p:cNvSpPr>
          <p:nvPr/>
        </p:nvSpPr>
        <p:spPr bwMode="auto">
          <a:xfrm rot="18840000">
            <a:off x="6509746" y="1611750"/>
            <a:ext cx="1654769" cy="338554"/>
          </a:xfrm>
          <a:prstGeom prst="rect">
            <a:avLst/>
          </a:prstGeom>
          <a:noFill/>
          <a:ln w="9525">
            <a:noFill/>
            <a:miter lim="800000"/>
            <a:headEnd/>
            <a:tailEnd/>
          </a:ln>
        </p:spPr>
        <p:txBody>
          <a:bodyPr wrap="square" anchor="ctr">
            <a:spAutoFit/>
          </a:bodyPr>
          <a:lstStyle/>
          <a:p>
            <a:r>
              <a:rPr lang="en-US" sz="1600" dirty="0">
                <a:solidFill>
                  <a:srgbClr val="426A1F"/>
                </a:solidFill>
                <a:latin typeface="Arial Narrow" pitchFamily="34" charset="0"/>
                <a:cs typeface="Times New Roman" pitchFamily="18" charset="0"/>
              </a:rPr>
              <a:t>          Public Safety</a:t>
            </a:r>
            <a:endParaRPr lang="en-US" sz="1600" dirty="0">
              <a:solidFill>
                <a:srgbClr val="426A1F"/>
              </a:solidFill>
              <a:latin typeface="Arial Narrow" pitchFamily="34" charset="0"/>
            </a:endParaRPr>
          </a:p>
        </p:txBody>
      </p:sp>
      <p:sp>
        <p:nvSpPr>
          <p:cNvPr id="1046" name="Rectangle 6"/>
          <p:cNvSpPr>
            <a:spLocks noChangeArrowheads="1"/>
          </p:cNvSpPr>
          <p:nvPr/>
        </p:nvSpPr>
        <p:spPr bwMode="auto">
          <a:xfrm rot="19560000">
            <a:off x="6592699" y="1981059"/>
            <a:ext cx="2175656" cy="338554"/>
          </a:xfrm>
          <a:prstGeom prst="rect">
            <a:avLst/>
          </a:prstGeom>
          <a:noFill/>
          <a:ln w="9525">
            <a:noFill/>
            <a:miter lim="800000"/>
            <a:headEnd/>
            <a:tailEnd/>
          </a:ln>
        </p:spPr>
        <p:txBody>
          <a:bodyPr wrap="square" anchor="ctr">
            <a:spAutoFit/>
          </a:bodyPr>
          <a:lstStyle/>
          <a:p>
            <a:r>
              <a:rPr lang="en-US" sz="1600" dirty="0">
                <a:solidFill>
                  <a:srgbClr val="426A1F"/>
                </a:solidFill>
                <a:latin typeface="Arial Narrow" pitchFamily="34" charset="0"/>
                <a:cs typeface="Times New Roman" pitchFamily="18" charset="0"/>
              </a:rPr>
              <a:t>      Policy Law-Makers </a:t>
            </a:r>
            <a:endParaRPr lang="en-US" sz="1600" dirty="0">
              <a:solidFill>
                <a:srgbClr val="426A1F"/>
              </a:solidFill>
              <a:latin typeface="Arial Narrow" pitchFamily="34" charset="0"/>
            </a:endParaRPr>
          </a:p>
        </p:txBody>
      </p:sp>
      <p:sp>
        <p:nvSpPr>
          <p:cNvPr id="7" name="Oval 6"/>
          <p:cNvSpPr/>
          <p:nvPr/>
        </p:nvSpPr>
        <p:spPr>
          <a:xfrm>
            <a:off x="5346700" y="2844801"/>
            <a:ext cx="1143000" cy="1143000"/>
          </a:xfrm>
          <a:prstGeom prst="ellipse">
            <a:avLst/>
          </a:prstGeom>
          <a:solidFill>
            <a:schemeClr val="bg1">
              <a:lumMod val="8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Content Placeholder 2"/>
          <p:cNvSpPr txBox="1">
            <a:spLocks/>
          </p:cNvSpPr>
          <p:nvPr/>
        </p:nvSpPr>
        <p:spPr>
          <a:xfrm>
            <a:off x="266702" y="2672862"/>
            <a:ext cx="3435755" cy="240361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10000"/>
              </a:lnSpc>
              <a:spcAft>
                <a:spcPts val="2000"/>
              </a:spcAft>
              <a:buClr>
                <a:srgbClr val="99AB21"/>
              </a:buClr>
            </a:pPr>
            <a:r>
              <a:rPr lang="en-US" dirty="0">
                <a:solidFill>
                  <a:srgbClr val="496B7F"/>
                </a:solidFill>
                <a:latin typeface="Palatino" pitchFamily="-72" charset="0"/>
                <a:ea typeface="Palatino" pitchFamily="-72" charset="0"/>
                <a:cs typeface="Palatino" pitchFamily="-72" charset="0"/>
              </a:rPr>
              <a:t>Multi-Sector</a:t>
            </a:r>
            <a:br>
              <a:rPr lang="en-US" dirty="0">
                <a:solidFill>
                  <a:srgbClr val="496B7F"/>
                </a:solidFill>
                <a:latin typeface="Palatino" pitchFamily="-72" charset="0"/>
                <a:ea typeface="Palatino" pitchFamily="-72" charset="0"/>
                <a:cs typeface="Palatino" pitchFamily="-72" charset="0"/>
              </a:rPr>
            </a:br>
            <a:r>
              <a:rPr lang="en-US" dirty="0">
                <a:solidFill>
                  <a:srgbClr val="496B7F"/>
                </a:solidFill>
                <a:latin typeface="Palatino" pitchFamily="-72" charset="0"/>
                <a:ea typeface="Palatino" pitchFamily="-72" charset="0"/>
                <a:cs typeface="Palatino" pitchFamily="-72" charset="0"/>
              </a:rPr>
              <a:t>Partnerships</a:t>
            </a:r>
            <a:endParaRPr lang="en-US" dirty="0"/>
          </a:p>
        </p:txBody>
      </p:sp>
      <p:sp>
        <p:nvSpPr>
          <p:cNvPr id="25" name="Rectangle 24"/>
          <p:cNvSpPr/>
          <p:nvPr/>
        </p:nvSpPr>
        <p:spPr>
          <a:xfrm>
            <a:off x="266702" y="59354"/>
            <a:ext cx="4321175" cy="904863"/>
          </a:xfrm>
          <a:prstGeom prst="rect">
            <a:avLst/>
          </a:prstGeom>
        </p:spPr>
        <p:txBody>
          <a:bodyPr wrap="square">
            <a:spAutoFit/>
          </a:bodyPr>
          <a:lstStyle/>
          <a:p>
            <a:pPr>
              <a:lnSpc>
                <a:spcPct val="110000"/>
              </a:lnSpc>
              <a:spcAft>
                <a:spcPts val="3000"/>
              </a:spcAft>
              <a:buClr>
                <a:srgbClr val="99AB21"/>
              </a:buClr>
            </a:pPr>
            <a:r>
              <a:rPr lang="en-US" sz="2400" dirty="0">
                <a:solidFill>
                  <a:schemeClr val="bg1"/>
                </a:solidFill>
                <a:latin typeface="Palatino" pitchFamily="-72" charset="0"/>
                <a:ea typeface="Palatino" pitchFamily="-72" charset="0"/>
                <a:cs typeface="Palatino" pitchFamily="-72" charset="0"/>
              </a:rPr>
              <a:t>Trust + Clarity of Goal = Successful Partnerships</a:t>
            </a:r>
            <a:endParaRPr lang="en-US" sz="2400" dirty="0">
              <a:solidFill>
                <a:schemeClr val="bg1"/>
              </a:solidFill>
              <a:latin typeface="Palatino" pitchFamily="-72" charset="0"/>
            </a:endParaRPr>
          </a:p>
        </p:txBody>
      </p:sp>
      <p:sp>
        <p:nvSpPr>
          <p:cNvPr id="2" name="Date Placeholder 1"/>
          <p:cNvSpPr>
            <a:spLocks noGrp="1"/>
          </p:cNvSpPr>
          <p:nvPr>
            <p:ph type="dt" sz="half" idx="10"/>
          </p:nvPr>
        </p:nvSpPr>
        <p:spPr/>
        <p:txBody>
          <a:bodyPr/>
          <a:lstStyle/>
          <a:p>
            <a:r>
              <a:rPr lang="en-US"/>
              <a:t>June 20, 2016</a:t>
            </a:r>
          </a:p>
        </p:txBody>
      </p:sp>
    </p:spTree>
    <p:extLst>
      <p:ext uri="{BB962C8B-B14F-4D97-AF65-F5344CB8AC3E}">
        <p14:creationId xmlns:p14="http://schemas.microsoft.com/office/powerpoint/2010/main" xmlns="" val="317356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97180" y="2578103"/>
            <a:ext cx="8549640" cy="1659159"/>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3200" kern="1200">
                <a:solidFill>
                  <a:schemeClr val="bg1"/>
                </a:solidFill>
                <a:latin typeface="+mj-lt"/>
                <a:ea typeface="+mj-ea"/>
                <a:cs typeface="+mj-cs"/>
              </a:defRPr>
            </a:lvl1pPr>
          </a:lstStyle>
          <a:p>
            <a:endParaRPr lang="en-US" sz="4400" dirty="0">
              <a:solidFill>
                <a:prstClr val="white"/>
              </a:solidFill>
            </a:endParaRPr>
          </a:p>
        </p:txBody>
      </p:sp>
      <p:sp>
        <p:nvSpPr>
          <p:cNvPr id="8" name="Subtitle 2"/>
          <p:cNvSpPr txBox="1">
            <a:spLocks/>
          </p:cNvSpPr>
          <p:nvPr/>
        </p:nvSpPr>
        <p:spPr>
          <a:xfrm>
            <a:off x="1769716" y="4205377"/>
            <a:ext cx="7040880" cy="484001"/>
          </a:xfrm>
          <a:prstGeom prst="rect">
            <a:avLst/>
          </a:prstGeom>
        </p:spPr>
        <p:txBody>
          <a:bodyPr vert="horz" lIns="91440" tIns="45720" rIns="91440" bIns="45720" rtlCol="0">
            <a:normAutofit/>
          </a:bodyPr>
          <a:lstStyle>
            <a:lvl1pPr marL="0" indent="0" algn="r" defTabSz="457200" rtl="0" eaLnBrk="1" latinLnBrk="0" hangingPunct="1">
              <a:spcBef>
                <a:spcPct val="20000"/>
              </a:spcBef>
              <a:buFont typeface="Arial"/>
              <a:buNone/>
              <a:defRPr sz="1400" kern="1200">
                <a:solidFill>
                  <a:srgbClr val="FFFFFF"/>
                </a:solidFill>
                <a:latin typeface="Palatino"/>
                <a:ea typeface="+mn-ea"/>
                <a:cs typeface="Palatino"/>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600" dirty="0"/>
          </a:p>
        </p:txBody>
      </p:sp>
      <p:sp>
        <p:nvSpPr>
          <p:cNvPr id="10" name="Rectangle 9"/>
          <p:cNvSpPr/>
          <p:nvPr/>
        </p:nvSpPr>
        <p:spPr>
          <a:xfrm>
            <a:off x="5029201" y="1586388"/>
            <a:ext cx="3086101" cy="369332"/>
          </a:xfrm>
          <a:prstGeom prst="rect">
            <a:avLst/>
          </a:prstGeom>
        </p:spPr>
        <p:txBody>
          <a:bodyPr wrap="square">
            <a:spAutoFit/>
          </a:bodyPr>
          <a:lstStyle/>
          <a:p>
            <a:r>
              <a:rPr lang="en-US" dirty="0">
                <a:solidFill>
                  <a:prstClr val="black"/>
                </a:solidFill>
                <a:latin typeface="Arial" pitchFamily="34" charset="0"/>
                <a:cs typeface="Arial" pitchFamily="34" charset="0"/>
              </a:rPr>
              <a:t>              </a:t>
            </a:r>
          </a:p>
        </p:txBody>
      </p:sp>
      <p:sp>
        <p:nvSpPr>
          <p:cNvPr id="11" name="Rectangle 10"/>
          <p:cNvSpPr/>
          <p:nvPr/>
        </p:nvSpPr>
        <p:spPr>
          <a:xfrm>
            <a:off x="4895853" y="2578100"/>
            <a:ext cx="3019425" cy="369332"/>
          </a:xfrm>
          <a:prstGeom prst="rect">
            <a:avLst/>
          </a:prstGeom>
        </p:spPr>
        <p:txBody>
          <a:bodyPr wrap="square">
            <a:spAutoFit/>
          </a:bodyPr>
          <a:lstStyle/>
          <a:p>
            <a:r>
              <a:rPr lang="en-US" dirty="0">
                <a:solidFill>
                  <a:prstClr val="black"/>
                </a:solidFill>
                <a:latin typeface="Arial" pitchFamily="34" charset="0"/>
                <a:cs typeface="Arial" pitchFamily="34" charset="0"/>
              </a:rPr>
              <a:t>                </a:t>
            </a:r>
          </a:p>
        </p:txBody>
      </p:sp>
      <p:sp>
        <p:nvSpPr>
          <p:cNvPr id="14" name="Rectangle 13"/>
          <p:cNvSpPr/>
          <p:nvPr/>
        </p:nvSpPr>
        <p:spPr>
          <a:xfrm>
            <a:off x="4895850" y="4848225"/>
            <a:ext cx="3476627" cy="369332"/>
          </a:xfrm>
          <a:prstGeom prst="rect">
            <a:avLst/>
          </a:prstGeom>
        </p:spPr>
        <p:txBody>
          <a:bodyPr wrap="square">
            <a:spAutoFit/>
          </a:bodyPr>
          <a:lstStyle/>
          <a:p>
            <a:r>
              <a:rPr lang="en-US" dirty="0">
                <a:solidFill>
                  <a:prstClr val="black"/>
                </a:solidFill>
                <a:latin typeface="Arial" pitchFamily="34" charset="0"/>
                <a:cs typeface="Arial" pitchFamily="34" charset="0"/>
              </a:rPr>
              <a:t>                 </a:t>
            </a:r>
          </a:p>
        </p:txBody>
      </p:sp>
      <p:sp>
        <p:nvSpPr>
          <p:cNvPr id="15" name="Rectangle 14"/>
          <p:cNvSpPr/>
          <p:nvPr/>
        </p:nvSpPr>
        <p:spPr>
          <a:xfrm>
            <a:off x="4895854" y="4848225"/>
            <a:ext cx="2752721" cy="369332"/>
          </a:xfrm>
          <a:prstGeom prst="rect">
            <a:avLst/>
          </a:prstGeom>
        </p:spPr>
        <p:txBody>
          <a:bodyPr wrap="square">
            <a:spAutoFit/>
          </a:bodyPr>
          <a:lstStyle/>
          <a:p>
            <a:endParaRPr lang="en-US" dirty="0">
              <a:solidFill>
                <a:prstClr val="black"/>
              </a:solidFill>
              <a:latin typeface="Arial" pitchFamily="34" charset="0"/>
              <a:cs typeface="Arial" pitchFamily="34" charset="0"/>
            </a:endParaRPr>
          </a:p>
        </p:txBody>
      </p:sp>
      <p:sp>
        <p:nvSpPr>
          <p:cNvPr id="16" name="Rectangle 15"/>
          <p:cNvSpPr/>
          <p:nvPr/>
        </p:nvSpPr>
        <p:spPr>
          <a:xfrm>
            <a:off x="504826" y="1733549"/>
            <a:ext cx="2990851" cy="923330"/>
          </a:xfrm>
          <a:prstGeom prst="rect">
            <a:avLst/>
          </a:prstGeom>
        </p:spPr>
        <p:txBody>
          <a:bodyPr wrap="square">
            <a:spAutoFit/>
          </a:bodyPr>
          <a:lstStyle/>
          <a:p>
            <a:endParaRPr lang="en-US" b="1" dirty="0">
              <a:solidFill>
                <a:prstClr val="black"/>
              </a:solidFill>
              <a:latin typeface="Arial" pitchFamily="34" charset="0"/>
              <a:cs typeface="Arial" pitchFamily="34" charset="0"/>
            </a:endParaRPr>
          </a:p>
          <a:p>
            <a:endParaRPr lang="en-US" b="1" dirty="0">
              <a:solidFill>
                <a:prstClr val="black"/>
              </a:solidFill>
              <a:latin typeface="Arial" pitchFamily="34" charset="0"/>
              <a:cs typeface="Arial" pitchFamily="34" charset="0"/>
            </a:endParaRPr>
          </a:p>
          <a:p>
            <a:endParaRPr lang="en-US" b="1" dirty="0">
              <a:solidFill>
                <a:prstClr val="black"/>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4004207325"/>
              </p:ext>
            </p:extLst>
          </p:nvPr>
        </p:nvGraphicFramePr>
        <p:xfrm>
          <a:off x="-10" y="857897"/>
          <a:ext cx="9144010" cy="4506859"/>
        </p:xfrm>
        <a:graphic>
          <a:graphicData uri="http://schemas.openxmlformats.org/drawingml/2006/table">
            <a:tbl>
              <a:tblPr/>
              <a:tblGrid>
                <a:gridCol w="1975572">
                  <a:extLst>
                    <a:ext uri="{9D8B030D-6E8A-4147-A177-3AD203B41FA5}">
                      <a16:colId xmlns:a16="http://schemas.microsoft.com/office/drawing/2014/main" xmlns="" val="20000"/>
                    </a:ext>
                  </a:extLst>
                </a:gridCol>
                <a:gridCol w="494651">
                  <a:extLst>
                    <a:ext uri="{9D8B030D-6E8A-4147-A177-3AD203B41FA5}">
                      <a16:colId xmlns:a16="http://schemas.microsoft.com/office/drawing/2014/main" xmlns="" val="20001"/>
                    </a:ext>
                  </a:extLst>
                </a:gridCol>
                <a:gridCol w="568449">
                  <a:extLst>
                    <a:ext uri="{9D8B030D-6E8A-4147-A177-3AD203B41FA5}">
                      <a16:colId xmlns:a16="http://schemas.microsoft.com/office/drawing/2014/main" xmlns="" val="20002"/>
                    </a:ext>
                  </a:extLst>
                </a:gridCol>
                <a:gridCol w="496644">
                  <a:extLst>
                    <a:ext uri="{9D8B030D-6E8A-4147-A177-3AD203B41FA5}">
                      <a16:colId xmlns:a16="http://schemas.microsoft.com/office/drawing/2014/main" xmlns="" val="20003"/>
                    </a:ext>
                  </a:extLst>
                </a:gridCol>
                <a:gridCol w="568449">
                  <a:extLst>
                    <a:ext uri="{9D8B030D-6E8A-4147-A177-3AD203B41FA5}">
                      <a16:colId xmlns:a16="http://schemas.microsoft.com/office/drawing/2014/main" xmlns="" val="20004"/>
                    </a:ext>
                  </a:extLst>
                </a:gridCol>
                <a:gridCol w="606347">
                  <a:extLst>
                    <a:ext uri="{9D8B030D-6E8A-4147-A177-3AD203B41FA5}">
                      <a16:colId xmlns:a16="http://schemas.microsoft.com/office/drawing/2014/main" xmlns="" val="20005"/>
                    </a:ext>
                  </a:extLst>
                </a:gridCol>
                <a:gridCol w="382955">
                  <a:extLst>
                    <a:ext uri="{9D8B030D-6E8A-4147-A177-3AD203B41FA5}">
                      <a16:colId xmlns:a16="http://schemas.microsoft.com/office/drawing/2014/main" xmlns="" val="20006"/>
                    </a:ext>
                  </a:extLst>
                </a:gridCol>
                <a:gridCol w="376971">
                  <a:extLst>
                    <a:ext uri="{9D8B030D-6E8A-4147-A177-3AD203B41FA5}">
                      <a16:colId xmlns:a16="http://schemas.microsoft.com/office/drawing/2014/main" xmlns="" val="20007"/>
                    </a:ext>
                  </a:extLst>
                </a:gridCol>
                <a:gridCol w="448775">
                  <a:extLst>
                    <a:ext uri="{9D8B030D-6E8A-4147-A177-3AD203B41FA5}">
                      <a16:colId xmlns:a16="http://schemas.microsoft.com/office/drawing/2014/main" xmlns="" val="20008"/>
                    </a:ext>
                  </a:extLst>
                </a:gridCol>
                <a:gridCol w="520579">
                  <a:extLst>
                    <a:ext uri="{9D8B030D-6E8A-4147-A177-3AD203B41FA5}">
                      <a16:colId xmlns:a16="http://schemas.microsoft.com/office/drawing/2014/main" xmlns="" val="20009"/>
                    </a:ext>
                  </a:extLst>
                </a:gridCol>
                <a:gridCol w="424841">
                  <a:extLst>
                    <a:ext uri="{9D8B030D-6E8A-4147-A177-3AD203B41FA5}">
                      <a16:colId xmlns:a16="http://schemas.microsoft.com/office/drawing/2014/main" xmlns="" val="20010"/>
                    </a:ext>
                  </a:extLst>
                </a:gridCol>
                <a:gridCol w="430824">
                  <a:extLst>
                    <a:ext uri="{9D8B030D-6E8A-4147-A177-3AD203B41FA5}">
                      <a16:colId xmlns:a16="http://schemas.microsoft.com/office/drawing/2014/main" xmlns="" val="20011"/>
                    </a:ext>
                  </a:extLst>
                </a:gridCol>
                <a:gridCol w="664187">
                  <a:extLst>
                    <a:ext uri="{9D8B030D-6E8A-4147-A177-3AD203B41FA5}">
                      <a16:colId xmlns:a16="http://schemas.microsoft.com/office/drawing/2014/main" xmlns="" val="20012"/>
                    </a:ext>
                  </a:extLst>
                </a:gridCol>
                <a:gridCol w="664187">
                  <a:extLst>
                    <a:ext uri="{9D8B030D-6E8A-4147-A177-3AD203B41FA5}">
                      <a16:colId xmlns:a16="http://schemas.microsoft.com/office/drawing/2014/main" xmlns="" val="20013"/>
                    </a:ext>
                  </a:extLst>
                </a:gridCol>
                <a:gridCol w="520579">
                  <a:extLst>
                    <a:ext uri="{9D8B030D-6E8A-4147-A177-3AD203B41FA5}">
                      <a16:colId xmlns:a16="http://schemas.microsoft.com/office/drawing/2014/main" xmlns="" val="20014"/>
                    </a:ext>
                  </a:extLst>
                </a:gridCol>
              </a:tblGrid>
              <a:tr h="597479">
                <a:tc>
                  <a:txBody>
                    <a:bodyPr/>
                    <a:lstStyle/>
                    <a:p>
                      <a:pPr algn="l" fontAlgn="ctr"/>
                      <a:r>
                        <a:rPr lang="en-US" sz="300" b="0" i="0" u="none" strike="noStrike" dirty="0">
                          <a:solidFill>
                            <a:schemeClr val="bg1"/>
                          </a:solidFill>
                          <a:latin typeface="Calibri"/>
                        </a:rPr>
                        <a:t> </a:t>
                      </a:r>
                    </a:p>
                  </a:txBody>
                  <a:tcPr marL="4015" marR="4015" marT="4015" marB="0" anchor="ct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75000"/>
                      </a:schemeClr>
                    </a:solidFill>
                  </a:tcPr>
                </a:tc>
                <a:tc>
                  <a:txBody>
                    <a:bodyPr/>
                    <a:lstStyle/>
                    <a:p>
                      <a:pPr algn="l" fontAlgn="ctr"/>
                      <a:r>
                        <a:rPr lang="en-US" sz="300" b="0" i="0" u="none" strike="noStrike" dirty="0">
                          <a:solidFill>
                            <a:schemeClr val="bg1"/>
                          </a:solidFill>
                          <a:latin typeface="Calibri"/>
                        </a:rPr>
                        <a:t> </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75000"/>
                      </a:schemeClr>
                    </a:solidFill>
                  </a:tcPr>
                </a:tc>
                <a:tc>
                  <a:txBody>
                    <a:bodyPr/>
                    <a:lstStyle/>
                    <a:p>
                      <a:pPr algn="l" fontAlgn="ctr"/>
                      <a:r>
                        <a:rPr lang="en-US" sz="300" b="0" i="0" u="none" strike="noStrike" dirty="0">
                          <a:solidFill>
                            <a:schemeClr val="bg1"/>
                          </a:solidFill>
                          <a:latin typeface="Calibri"/>
                        </a:rPr>
                        <a:t> </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75000"/>
                      </a:schemeClr>
                    </a:solidFill>
                  </a:tcPr>
                </a:tc>
                <a:tc gridSpan="10">
                  <a:txBody>
                    <a:bodyPr/>
                    <a:lstStyle/>
                    <a:p>
                      <a:pPr algn="ctr" fontAlgn="ctr"/>
                      <a:r>
                        <a:rPr lang="en-US" sz="1100" b="1" i="0" u="none" strike="noStrike" dirty="0">
                          <a:solidFill>
                            <a:srgbClr val="FFFFFF"/>
                          </a:solidFill>
                          <a:latin typeface="Calibri"/>
                        </a:rPr>
                        <a:t>ORGANIZATIONAL SECTOR ("X" in sector; can X more than one box)</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100" b="1" i="0" u="none" strike="noStrike" dirty="0">
                          <a:solidFill>
                            <a:srgbClr val="FFFFFF"/>
                          </a:solidFill>
                          <a:latin typeface="Calibri"/>
                        </a:rPr>
                        <a:t>ENGAGE</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4F6228"/>
                    </a:solidFill>
                  </a:tcPr>
                </a:tc>
                <a:tc>
                  <a:txBody>
                    <a:bodyPr/>
                    <a:lstStyle/>
                    <a:p>
                      <a:pPr algn="ctr" fontAlgn="b"/>
                      <a:r>
                        <a:rPr lang="en-US" sz="1100" b="1" i="0" u="none" strike="noStrike">
                          <a:solidFill>
                            <a:srgbClr val="FFFFFF"/>
                          </a:solidFill>
                          <a:latin typeface="Calibri"/>
                        </a:rPr>
                        <a:t>LEVEL</a:t>
                      </a:r>
                    </a:p>
                    <a:p>
                      <a:pPr algn="ctr" fontAlgn="b"/>
                      <a:endParaRPr lang="en-US" sz="1100" b="1" i="0" u="none" strike="noStrike" dirty="0">
                        <a:solidFill>
                          <a:srgbClr val="FFFFFF"/>
                        </a:solidFill>
                        <a:latin typeface="Calibri"/>
                      </a:endParaRPr>
                    </a:p>
                  </a:txBody>
                  <a:tcPr marL="4015" marR="4015" marT="4015" marB="0" anchor="b">
                    <a:lnL w="1270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0000"/>
                  </a:ext>
                </a:extLst>
              </a:tr>
              <a:tr h="1041488">
                <a:tc>
                  <a:txBody>
                    <a:bodyPr/>
                    <a:lstStyle/>
                    <a:p>
                      <a:pPr algn="ctr" fontAlgn="ctr"/>
                      <a:r>
                        <a:rPr lang="en-US" sz="1200" b="0" i="0" u="none" strike="noStrike" dirty="0">
                          <a:solidFill>
                            <a:schemeClr val="bg1"/>
                          </a:solidFill>
                          <a:latin typeface="Calibri"/>
                        </a:rPr>
                        <a:t>Organization/Individual</a:t>
                      </a:r>
                    </a:p>
                  </a:txBody>
                  <a:tcPr marL="4015" marR="4015" marT="4015" marB="0" anchor="ct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75000"/>
                      </a:schemeClr>
                    </a:solidFill>
                  </a:tcPr>
                </a:tc>
                <a:tc>
                  <a:txBody>
                    <a:bodyPr/>
                    <a:lstStyle/>
                    <a:p>
                      <a:pPr algn="ctr" fontAlgn="ctr"/>
                      <a:r>
                        <a:rPr lang="en-US" sz="1100" b="0" i="0" u="none" strike="noStrike" dirty="0">
                          <a:solidFill>
                            <a:schemeClr val="bg1"/>
                          </a:solidFill>
                          <a:latin typeface="Calibri"/>
                        </a:rPr>
                        <a:t>Key </a:t>
                      </a:r>
                    </a:p>
                    <a:p>
                      <a:pPr algn="ctr" fontAlgn="ctr"/>
                      <a:r>
                        <a:rPr lang="en-US" sz="1100" b="0" i="0" u="none" strike="noStrike" dirty="0">
                          <a:solidFill>
                            <a:schemeClr val="bg1"/>
                          </a:solidFill>
                          <a:latin typeface="Calibri"/>
                        </a:rPr>
                        <a:t>contact </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75000"/>
                      </a:schemeClr>
                    </a:solidFill>
                  </a:tcPr>
                </a:tc>
                <a:tc>
                  <a:txBody>
                    <a:bodyPr/>
                    <a:lstStyle/>
                    <a:p>
                      <a:pPr algn="ctr" fontAlgn="ctr"/>
                      <a:r>
                        <a:rPr lang="en-US" sz="1100" b="0" i="0" u="none" strike="noStrike" dirty="0">
                          <a:solidFill>
                            <a:schemeClr val="bg1"/>
                          </a:solidFill>
                          <a:latin typeface="Calibri"/>
                        </a:rPr>
                        <a:t>Role/</a:t>
                      </a:r>
                    </a:p>
                    <a:p>
                      <a:pPr algn="ctr" fontAlgn="ctr"/>
                      <a:r>
                        <a:rPr lang="en-US" sz="1100" b="0" i="0" u="none" strike="noStrike" dirty="0">
                          <a:solidFill>
                            <a:schemeClr val="bg1"/>
                          </a:solidFill>
                          <a:latin typeface="Calibri"/>
                        </a:rPr>
                        <a:t>Title</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75000"/>
                      </a:schemeClr>
                    </a:solidFill>
                  </a:tcPr>
                </a:tc>
                <a:tc>
                  <a:txBody>
                    <a:bodyPr/>
                    <a:lstStyle/>
                    <a:p>
                      <a:pPr algn="ctr" fontAlgn="ctr"/>
                      <a:r>
                        <a:rPr lang="en-US" sz="1100" b="0" i="0" u="none" strike="noStrike" dirty="0">
                          <a:solidFill>
                            <a:srgbClr val="FFFFFF"/>
                          </a:solidFill>
                          <a:latin typeface="Calibri"/>
                        </a:rPr>
                        <a:t>Business</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a:solidFill>
                            <a:srgbClr val="FFFFFF"/>
                          </a:solidFill>
                          <a:latin typeface="Calibri"/>
                        </a:rPr>
                        <a:t>Hospital/</a:t>
                      </a:r>
                    </a:p>
                    <a:p>
                      <a:pPr algn="ctr" fontAlgn="ctr"/>
                      <a:r>
                        <a:rPr lang="en-US" sz="1100" b="0" i="0" u="none" strike="noStrike" dirty="0">
                          <a:solidFill>
                            <a:srgbClr val="FFFFFF"/>
                          </a:solidFill>
                          <a:latin typeface="Calibri"/>
                        </a:rPr>
                        <a:t>Health Care</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75000"/>
                      </a:schemeClr>
                    </a:solidFill>
                  </a:tcPr>
                </a:tc>
                <a:tc>
                  <a:txBody>
                    <a:bodyPr/>
                    <a:lstStyle/>
                    <a:p>
                      <a:pPr algn="ctr" fontAlgn="ctr"/>
                      <a:endParaRPr lang="en-US" sz="1100" b="0" i="0" u="none" strike="noStrike" dirty="0">
                        <a:solidFill>
                          <a:srgbClr val="FFFFFF"/>
                        </a:solidFill>
                        <a:latin typeface="Calibri"/>
                      </a:endParaRPr>
                    </a:p>
                    <a:p>
                      <a:pPr algn="ctr" fontAlgn="ctr"/>
                      <a:r>
                        <a:rPr lang="en-US" sz="1100" b="0" i="0" u="none" strike="noStrike" dirty="0" err="1">
                          <a:solidFill>
                            <a:srgbClr val="FFFFFF"/>
                          </a:solidFill>
                          <a:latin typeface="Calibri"/>
                        </a:rPr>
                        <a:t>Commty</a:t>
                      </a:r>
                      <a:r>
                        <a:rPr lang="en-US" sz="1100" b="0" i="0" u="none" strike="noStrike" dirty="0">
                          <a:solidFill>
                            <a:srgbClr val="FFFFFF"/>
                          </a:solidFill>
                          <a:latin typeface="Calibri"/>
                        </a:rPr>
                        <a:t> Orgs</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err="1">
                          <a:solidFill>
                            <a:srgbClr val="FFFFFF"/>
                          </a:solidFill>
                          <a:latin typeface="Calibri"/>
                        </a:rPr>
                        <a:t>Gov’t</a:t>
                      </a:r>
                      <a:endParaRPr lang="en-US" sz="1100" b="0" i="0" u="none" strike="noStrike" dirty="0">
                        <a:solidFill>
                          <a:srgbClr val="FFFFFF"/>
                        </a:solidFill>
                        <a:latin typeface="Calibri"/>
                      </a:endParaRP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a:solidFill>
                            <a:srgbClr val="FFFFFF"/>
                          </a:solidFill>
                          <a:latin typeface="Calibri"/>
                        </a:rPr>
                        <a:t>Youth</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a:solidFill>
                            <a:srgbClr val="FFFFFF"/>
                          </a:solidFill>
                          <a:latin typeface="Calibri"/>
                        </a:rPr>
                        <a:t>Funder/</a:t>
                      </a:r>
                      <a:r>
                        <a:rPr lang="en-US" sz="1100" b="0" i="0" u="none" strike="noStrike" dirty="0" err="1">
                          <a:solidFill>
                            <a:srgbClr val="FFFFFF"/>
                          </a:solidFill>
                          <a:latin typeface="Calibri"/>
                        </a:rPr>
                        <a:t>Fdtns</a:t>
                      </a:r>
                      <a:endParaRPr lang="en-US" sz="1100" b="0" i="0" u="none" strike="noStrike" dirty="0">
                        <a:solidFill>
                          <a:srgbClr val="FFFFFF"/>
                        </a:solidFill>
                        <a:latin typeface="Calibri"/>
                      </a:endParaRP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a:solidFill>
                            <a:srgbClr val="FFFFFF"/>
                          </a:solidFill>
                          <a:latin typeface="Calibri"/>
                        </a:rPr>
                        <a:t>Housing </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a:solidFill>
                            <a:srgbClr val="FFFFFF"/>
                          </a:solidFill>
                          <a:latin typeface="Calibri"/>
                        </a:rPr>
                        <a:t>School/</a:t>
                      </a:r>
                      <a:r>
                        <a:rPr lang="en-US" sz="1100" b="0" i="0" u="none" strike="noStrike" dirty="0" err="1">
                          <a:solidFill>
                            <a:srgbClr val="FFFFFF"/>
                          </a:solidFill>
                          <a:latin typeface="Calibri"/>
                        </a:rPr>
                        <a:t>Univ</a:t>
                      </a:r>
                      <a:endParaRPr lang="en-US" sz="1100" b="0" i="0" u="none" strike="noStrike" dirty="0">
                        <a:solidFill>
                          <a:srgbClr val="FFFFFF"/>
                        </a:solidFill>
                        <a:latin typeface="Calibri"/>
                      </a:endParaRP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a:solidFill>
                            <a:srgbClr val="FFFFFF"/>
                          </a:solidFill>
                          <a:latin typeface="Calibri"/>
                        </a:rPr>
                        <a:t>Faith </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75000"/>
                      </a:schemeClr>
                    </a:solidFill>
                  </a:tcPr>
                </a:tc>
                <a:tc>
                  <a:txBody>
                    <a:bodyPr/>
                    <a:lstStyle/>
                    <a:p>
                      <a:pPr algn="ctr" fontAlgn="ctr"/>
                      <a:r>
                        <a:rPr lang="en-US" sz="1100" b="0" i="0" u="none" strike="noStrike" dirty="0">
                          <a:solidFill>
                            <a:srgbClr val="FFFFFF"/>
                          </a:solidFill>
                          <a:latin typeface="Calibri"/>
                        </a:rPr>
                        <a:t>Racial/</a:t>
                      </a:r>
                    </a:p>
                    <a:p>
                      <a:pPr algn="ctr" fontAlgn="ctr"/>
                      <a:r>
                        <a:rPr lang="en-US" sz="1100" b="0" i="0" u="none" strike="noStrike" dirty="0">
                          <a:solidFill>
                            <a:srgbClr val="FFFFFF"/>
                          </a:solidFill>
                          <a:latin typeface="Calibri"/>
                        </a:rPr>
                        <a:t>Ethnic/</a:t>
                      </a:r>
                    </a:p>
                    <a:p>
                      <a:pPr algn="ctr" fontAlgn="ctr"/>
                      <a:r>
                        <a:rPr lang="en-US" sz="1100" b="0" i="0" u="none" strike="noStrike" dirty="0">
                          <a:solidFill>
                            <a:srgbClr val="FFFFFF"/>
                          </a:solidFill>
                          <a:latin typeface="Calibri"/>
                        </a:rPr>
                        <a:t>Language </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lumMod val="75000"/>
                      </a:schemeClr>
                    </a:solidFill>
                  </a:tcPr>
                </a:tc>
                <a:tc>
                  <a:txBody>
                    <a:bodyPr/>
                    <a:lstStyle/>
                    <a:p>
                      <a:pPr algn="ctr" fontAlgn="ctr"/>
                      <a:r>
                        <a:rPr lang="en-US" sz="800" b="0" i="0" u="none" strike="noStrike" dirty="0">
                          <a:solidFill>
                            <a:srgbClr val="FFFFFF"/>
                          </a:solidFill>
                          <a:latin typeface="Calibri"/>
                        </a:rPr>
                        <a:t>Already engaged in another initiative?</a:t>
                      </a:r>
                    </a:p>
                  </a:txBody>
                  <a:tcPr marL="4015" marR="4015" marT="4015"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4F6228"/>
                    </a:solidFill>
                  </a:tcPr>
                </a:tc>
                <a:tc>
                  <a:txBody>
                    <a:bodyPr/>
                    <a:lstStyle/>
                    <a:p>
                      <a:pPr algn="ctr" fontAlgn="ctr"/>
                      <a:r>
                        <a:rPr lang="en-US" sz="800" b="0" i="0" u="none" strike="noStrike" dirty="0">
                          <a:solidFill>
                            <a:srgbClr val="FFFFFF"/>
                          </a:solidFill>
                          <a:latin typeface="Calibri"/>
                        </a:rPr>
                        <a:t>Priority level (1,2,3) </a:t>
                      </a:r>
                    </a:p>
                  </a:txBody>
                  <a:tcPr marL="4015" marR="4015" marT="4015" marB="0" anchor="ctr">
                    <a:lnL w="1270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10001"/>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dirty="0">
                          <a:solidFill>
                            <a:srgbClr val="000000"/>
                          </a:solidFill>
                          <a:latin typeface="Calibri"/>
                        </a:rPr>
                        <a:t> </a:t>
                      </a:r>
                    </a:p>
                  </a:txBody>
                  <a:tcPr marL="4015" marR="4015" marT="4015" marB="0" anchor="b">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dirty="0">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12700" cap="flat" cmpd="sng" algn="ctr">
                      <a:solidFill>
                        <a:prstClr val="white"/>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dirty="0">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dirty="0">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38991">
                <a:tc>
                  <a:txBody>
                    <a:bodyPr/>
                    <a:lstStyle/>
                    <a:p>
                      <a:pPr algn="l"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a:solidFill>
                            <a:srgbClr val="000000"/>
                          </a:solidFill>
                          <a:latin typeface="Calibri"/>
                        </a:rPr>
                        <a:t> </a:t>
                      </a:r>
                    </a:p>
                  </a:txBody>
                  <a:tcPr marL="4015" marR="4015" marT="4015" marB="0" anchor="ctr">
                    <a:lnL w="635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fontAlgn="ctr"/>
                      <a:r>
                        <a:rPr lang="en-US" sz="300" b="0" i="0" u="none" strike="noStrike" dirty="0">
                          <a:solidFill>
                            <a:srgbClr val="000000"/>
                          </a:solidFill>
                          <a:latin typeface="Calibri"/>
                        </a:rPr>
                        <a:t> </a:t>
                      </a:r>
                    </a:p>
                  </a:txBody>
                  <a:tcPr marL="4015" marR="4015" marT="4015" marB="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l" fontAlgn="b"/>
                      <a:r>
                        <a:rPr lang="en-US" sz="300" b="0" i="0" u="none" strike="noStrike" dirty="0">
                          <a:solidFill>
                            <a:srgbClr val="000000"/>
                          </a:solidFill>
                          <a:latin typeface="Calibri"/>
                        </a:rPr>
                        <a:t> </a:t>
                      </a:r>
                    </a:p>
                  </a:txBody>
                  <a:tcPr marL="4015" marR="4015" marT="4015" marB="0" anchor="b">
                    <a:lnL w="12700" cap="flat" cmpd="sng" algn="ctr">
                      <a:solidFill>
                        <a:prstClr val="black">
                          <a:lumMod val="50000"/>
                          <a:lumOff val="50000"/>
                        </a:prstClr>
                      </a:solidFill>
                      <a:prstDash val="solid"/>
                      <a:round/>
                      <a:headEnd type="none" w="med" len="med"/>
                      <a:tailEnd type="none" w="med" len="med"/>
                    </a:lnL>
                    <a:lnR w="190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bl>
          </a:graphicData>
        </a:graphic>
      </p:graphicFrame>
      <p:sp>
        <p:nvSpPr>
          <p:cNvPr id="4" name="Title 3"/>
          <p:cNvSpPr>
            <a:spLocks noGrp="1"/>
          </p:cNvSpPr>
          <p:nvPr>
            <p:ph type="title"/>
          </p:nvPr>
        </p:nvSpPr>
        <p:spPr>
          <a:xfrm>
            <a:off x="142877" y="342529"/>
            <a:ext cx="8229600" cy="469610"/>
          </a:xfrm>
        </p:spPr>
        <p:txBody>
          <a:bodyPr/>
          <a:lstStyle/>
          <a:p>
            <a:r>
              <a:rPr lang="en-US" sz="3200" dirty="0">
                <a:latin typeface="+mj-lt"/>
              </a:rPr>
              <a:t>Trust + Clarity of Goal = Successful Partnerships</a:t>
            </a:r>
          </a:p>
        </p:txBody>
      </p:sp>
      <p:sp>
        <p:nvSpPr>
          <p:cNvPr id="3" name="Date Placeholder 2"/>
          <p:cNvSpPr>
            <a:spLocks noGrp="1"/>
          </p:cNvSpPr>
          <p:nvPr>
            <p:ph type="dt" sz="half" idx="10"/>
          </p:nvPr>
        </p:nvSpPr>
        <p:spPr>
          <a:prstGeom prst="rect">
            <a:avLst/>
          </a:prstGeom>
        </p:spPr>
        <p:txBody>
          <a:bodyPr/>
          <a:lstStyle/>
          <a:p>
            <a:r>
              <a:rPr lang="en-US"/>
              <a:t>June 20, 2016</a:t>
            </a:r>
          </a:p>
        </p:txBody>
      </p:sp>
    </p:spTree>
    <p:extLst>
      <p:ext uri="{BB962C8B-B14F-4D97-AF65-F5344CB8AC3E}">
        <p14:creationId xmlns:p14="http://schemas.microsoft.com/office/powerpoint/2010/main" xmlns="" val="110283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3328" y="117539"/>
            <a:ext cx="7543800" cy="620713"/>
          </a:xfrm>
        </p:spPr>
        <p:txBody>
          <a:bodyPr>
            <a:noAutofit/>
          </a:bodyPr>
          <a:lstStyle/>
          <a:p>
            <a:pPr eaLnBrk="1" hangingPunct="1"/>
            <a:r>
              <a:rPr lang="en-US" altLang="en-US" dirty="0">
                <a:solidFill>
                  <a:schemeClr val="bg1"/>
                </a:solidFill>
              </a:rPr>
              <a:t>Thanks!</a:t>
            </a:r>
          </a:p>
        </p:txBody>
      </p:sp>
      <p:sp>
        <p:nvSpPr>
          <p:cNvPr id="22531" name="Rectangle 3"/>
          <p:cNvSpPr>
            <a:spLocks noGrp="1" noChangeArrowheads="1"/>
          </p:cNvSpPr>
          <p:nvPr>
            <p:ph type="body" idx="1"/>
          </p:nvPr>
        </p:nvSpPr>
        <p:spPr>
          <a:xfrm>
            <a:off x="762000" y="1186134"/>
            <a:ext cx="7620000" cy="4525963"/>
          </a:xfrm>
        </p:spPr>
        <p:txBody>
          <a:bodyPr>
            <a:normAutofit/>
          </a:bodyPr>
          <a:lstStyle/>
          <a:p>
            <a:pPr marL="0" indent="0">
              <a:buNone/>
            </a:pPr>
            <a:r>
              <a:rPr lang="en-US" altLang="en-US" dirty="0"/>
              <a:t>Contact :</a:t>
            </a:r>
          </a:p>
          <a:p>
            <a:r>
              <a:rPr lang="en-US" altLang="en-US" sz="2800" dirty="0"/>
              <a:t>Laurie Jo Wallace, MA; </a:t>
            </a:r>
            <a:r>
              <a:rPr lang="en-US" altLang="en-US" sz="2800" dirty="0">
                <a:hlinkClick r:id="rId2"/>
              </a:rPr>
              <a:t>ljwallace@hria.org</a:t>
            </a:r>
            <a:endParaRPr lang="en-US" altLang="en-US" sz="2800" dirty="0"/>
          </a:p>
          <a:p>
            <a:pPr eaLnBrk="1" hangingPunct="1">
              <a:buFontTx/>
              <a:buNone/>
            </a:pPr>
            <a:r>
              <a:rPr lang="en-US" altLang="en-US" sz="2800" dirty="0"/>
              <a:t>	Health Resources in Action </a:t>
            </a:r>
          </a:p>
          <a:p>
            <a:r>
              <a:rPr lang="en-US" altLang="en-US" sz="2800" dirty="0"/>
              <a:t>Resource: </a:t>
            </a:r>
            <a:r>
              <a:rPr lang="en-US" altLang="en-US" sz="2800" i="1" dirty="0"/>
              <a:t>Community Health Partnerships Tools and Information for Development and Support </a:t>
            </a:r>
            <a:r>
              <a:rPr lang="en-US" altLang="en-US" sz="2100" i="1" dirty="0"/>
              <a:t>(Developed by the National Business Coalition on Health and the Community Coalitions Health Institute with support from a Cooperative Agreement with the Centers for Disease Control and Prevention, the Association of State and Territorial Health Officials, and the National Association of City and County Health Officials)</a:t>
            </a:r>
          </a:p>
          <a:p>
            <a:pPr eaLnBrk="1" hangingPunct="1">
              <a:buFontTx/>
              <a:buNone/>
            </a:pPr>
            <a:endParaRPr lang="en-US" altLang="en-US" sz="4000" dirty="0"/>
          </a:p>
        </p:txBody>
      </p:sp>
      <p:sp>
        <p:nvSpPr>
          <p:cNvPr id="2" name="Date Placeholder 1"/>
          <p:cNvSpPr>
            <a:spLocks noGrp="1"/>
          </p:cNvSpPr>
          <p:nvPr>
            <p:ph type="dt" sz="half" idx="10"/>
          </p:nvPr>
        </p:nvSpPr>
        <p:spPr/>
        <p:txBody>
          <a:bodyPr/>
          <a:lstStyle/>
          <a:p>
            <a:r>
              <a:rPr lang="en-US"/>
              <a:t>June 20, 2016</a:t>
            </a:r>
          </a:p>
        </p:txBody>
      </p:sp>
    </p:spTree>
    <p:extLst>
      <p:ext uri="{BB962C8B-B14F-4D97-AF65-F5344CB8AC3E}">
        <p14:creationId xmlns:p14="http://schemas.microsoft.com/office/powerpoint/2010/main" xmlns="" val="268273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Agenda for Presentation</a:t>
            </a:r>
          </a:p>
        </p:txBody>
      </p:sp>
      <p:sp>
        <p:nvSpPr>
          <p:cNvPr id="3" name="Date Placeholder 2"/>
          <p:cNvSpPr>
            <a:spLocks noGrp="1"/>
          </p:cNvSpPr>
          <p:nvPr>
            <p:ph type="dt" sz="half" idx="10"/>
          </p:nvPr>
        </p:nvSpPr>
        <p:spPr/>
        <p:txBody>
          <a:bodyPr/>
          <a:lstStyle/>
          <a:p>
            <a:r>
              <a:rPr lang="en-US"/>
              <a:t>June 20, 2016</a:t>
            </a:r>
          </a:p>
        </p:txBody>
      </p:sp>
      <p:sp>
        <p:nvSpPr>
          <p:cNvPr id="5" name="Rectangle 4"/>
          <p:cNvSpPr/>
          <p:nvPr/>
        </p:nvSpPr>
        <p:spPr>
          <a:xfrm>
            <a:off x="1137424" y="964371"/>
            <a:ext cx="5597912" cy="4549194"/>
          </a:xfrm>
          <a:prstGeom prst="rect">
            <a:avLst/>
          </a:prstGeom>
        </p:spPr>
        <p:txBody>
          <a:bodyPr wrap="square">
            <a:spAutoFit/>
          </a:bodyPr>
          <a:lstStyle/>
          <a:p>
            <a:pPr marL="400050" marR="0" lvl="0" indent="-40005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Sustainability: Successful Partnerships</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Types </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Steps, Questions and Examples </a:t>
            </a:r>
          </a:p>
          <a:p>
            <a:pPr marL="400050" marR="0" lvl="0" indent="-40005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Barriers to Collaboration</a:t>
            </a: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Fears and Experiences</a:t>
            </a: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Drivers of Successful Collaboration</a:t>
            </a:r>
          </a:p>
          <a:p>
            <a:pPr marL="400050" indent="-400050">
              <a:lnSpc>
                <a:spcPct val="107000"/>
              </a:lnSpc>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Cross-sector partnership problem -solving </a:t>
            </a:r>
          </a:p>
          <a:p>
            <a:pPr marL="742950" lvl="1" indent="-285750">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Exercise: Collaboration Web</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Choose a problem: focus-  “a target group you need to engage”</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Fill in web</a:t>
            </a:r>
          </a:p>
          <a:p>
            <a:pPr marL="800100" lvl="1" indent="-342900">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Share back/Larger group discussion on collaboration exercise</a:t>
            </a:r>
          </a:p>
          <a:p>
            <a:pPr marL="400050" marR="0" lvl="0" indent="-40005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Leveraging resources and connections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54454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70" y="188375"/>
            <a:ext cx="8229600" cy="579376"/>
          </a:xfrm>
        </p:spPr>
        <p:txBody>
          <a:bodyPr>
            <a:normAutofit/>
          </a:bodyPr>
          <a:lstStyle/>
          <a:p>
            <a:r>
              <a:rPr lang="en-US" sz="3200" dirty="0">
                <a:solidFill>
                  <a:schemeClr val="bg1"/>
                </a:solidFill>
                <a:latin typeface="+mj-lt"/>
              </a:rPr>
              <a:t>Elements of Coalition Sustainability </a:t>
            </a:r>
          </a:p>
        </p:txBody>
      </p:sp>
      <p:pic>
        <p:nvPicPr>
          <p:cNvPr id="3" name="Picture 2"/>
          <p:cNvPicPr>
            <a:picLocks noChangeAspect="1"/>
          </p:cNvPicPr>
          <p:nvPr/>
        </p:nvPicPr>
        <p:blipFill>
          <a:blip r:embed="rId3">
            <a:clrChange>
              <a:clrFrom>
                <a:srgbClr val="E4E9F4"/>
              </a:clrFrom>
              <a:clrTo>
                <a:srgbClr val="E4E9F4">
                  <a:alpha val="0"/>
                </a:srgbClr>
              </a:clrTo>
            </a:clrChange>
            <a:extLst>
              <a:ext uri="{28A0092B-C50C-407E-A947-70E740481C1C}">
                <a14:useLocalDpi xmlns:a14="http://schemas.microsoft.com/office/drawing/2010/main" xmlns="" val="0"/>
              </a:ext>
            </a:extLst>
          </a:blip>
          <a:stretch>
            <a:fillRect/>
          </a:stretch>
        </p:blipFill>
        <p:spPr>
          <a:xfrm>
            <a:off x="2329113" y="1022074"/>
            <a:ext cx="4485781" cy="5020005"/>
          </a:xfrm>
          <a:prstGeom prst="rect">
            <a:avLst/>
          </a:prstGeom>
        </p:spPr>
      </p:pic>
      <p:sp>
        <p:nvSpPr>
          <p:cNvPr id="4" name="Date Placeholder 3"/>
          <p:cNvSpPr>
            <a:spLocks noGrp="1"/>
          </p:cNvSpPr>
          <p:nvPr>
            <p:ph type="dt" sz="half" idx="10"/>
          </p:nvPr>
        </p:nvSpPr>
        <p:spPr/>
        <p:txBody>
          <a:bodyPr/>
          <a:lstStyle/>
          <a:p>
            <a:r>
              <a:rPr lang="en-US"/>
              <a:t>June 20, 2016</a:t>
            </a:r>
          </a:p>
        </p:txBody>
      </p:sp>
    </p:spTree>
    <p:extLst>
      <p:ext uri="{BB962C8B-B14F-4D97-AF65-F5344CB8AC3E}">
        <p14:creationId xmlns:p14="http://schemas.microsoft.com/office/powerpoint/2010/main" xmlns="" val="440147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2943" y="762002"/>
            <a:ext cx="8981057"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600" b="1" dirty="0"/>
          </a:p>
          <a:p>
            <a:pPr>
              <a:buFontTx/>
              <a:buChar char="•"/>
            </a:pPr>
            <a:r>
              <a:rPr lang="en-US" altLang="en-US" sz="1600" b="1" dirty="0"/>
              <a:t> Organizational Capacity</a:t>
            </a:r>
            <a:endParaRPr lang="en-US" altLang="en-US" sz="1600" dirty="0"/>
          </a:p>
          <a:p>
            <a:pPr lvl="1">
              <a:buFontTx/>
              <a:buChar char="•"/>
            </a:pPr>
            <a:r>
              <a:rPr lang="en-US" altLang="en-US" sz="1600" dirty="0"/>
              <a:t> Recruiting, engaging and retaining members/new leaders</a:t>
            </a:r>
          </a:p>
          <a:p>
            <a:pPr lvl="1">
              <a:buFontTx/>
              <a:buChar char="•"/>
            </a:pPr>
            <a:r>
              <a:rPr lang="en-US" altLang="en-US" sz="1600" dirty="0"/>
              <a:t> Creating sound organizational structure </a:t>
            </a:r>
          </a:p>
          <a:p>
            <a:pPr lvl="1">
              <a:buFontTx/>
              <a:buChar char="•"/>
            </a:pPr>
            <a:endParaRPr lang="en-US" altLang="en-US" sz="1600" b="1" dirty="0"/>
          </a:p>
          <a:p>
            <a:pPr>
              <a:buFontTx/>
              <a:buChar char="•"/>
            </a:pPr>
            <a:r>
              <a:rPr lang="en-US" altLang="en-US" sz="1600" b="1" dirty="0"/>
              <a:t> Strategic Planning</a:t>
            </a:r>
          </a:p>
          <a:p>
            <a:pPr lvl="1">
              <a:buFontTx/>
              <a:buChar char="•"/>
            </a:pPr>
            <a:r>
              <a:rPr lang="en-US" altLang="en-US" sz="1600" dirty="0"/>
              <a:t> Turning vision and mission into effective and sustainable action</a:t>
            </a:r>
          </a:p>
          <a:p>
            <a:endParaRPr lang="en-US" altLang="en-US" sz="1600" b="1" dirty="0"/>
          </a:p>
          <a:p>
            <a:pPr>
              <a:buFontTx/>
              <a:buChar char="•"/>
            </a:pPr>
            <a:r>
              <a:rPr lang="en-US" altLang="en-US" sz="1600" b="1" dirty="0"/>
              <a:t> Communication/Marketing: </a:t>
            </a:r>
            <a:r>
              <a:rPr lang="en-US" altLang="en-US" sz="1600" dirty="0"/>
              <a:t>cultivating buy-in; Building support visibility</a:t>
            </a:r>
          </a:p>
          <a:p>
            <a:pPr>
              <a:buFontTx/>
              <a:buChar char="•"/>
            </a:pPr>
            <a:endParaRPr lang="en-US" altLang="en-US" sz="1600" dirty="0"/>
          </a:p>
          <a:p>
            <a:pPr eaLnBrk="1" hangingPunct="1">
              <a:buFontTx/>
              <a:buChar char="•"/>
            </a:pPr>
            <a:r>
              <a:rPr lang="en-US" altLang="en-US" sz="1600" b="1" dirty="0"/>
              <a:t> Diverse Resources/Funding Streams</a:t>
            </a:r>
          </a:p>
          <a:p>
            <a:pPr lvl="1">
              <a:buFontTx/>
              <a:buChar char="•"/>
            </a:pPr>
            <a:r>
              <a:rPr lang="en-US" altLang="en-US" sz="1600" dirty="0"/>
              <a:t> Identifying/leveraging diverse funding streams</a:t>
            </a:r>
          </a:p>
          <a:p>
            <a:pPr lvl="1">
              <a:buFontTx/>
              <a:buChar char="•"/>
            </a:pPr>
            <a:r>
              <a:rPr lang="en-US" altLang="en-US" sz="1600" dirty="0"/>
              <a:t> Cultivating in-kind (material, human) resources</a:t>
            </a:r>
          </a:p>
          <a:p>
            <a:pPr>
              <a:buFontTx/>
              <a:buChar char="•"/>
            </a:pPr>
            <a:endParaRPr lang="en-US" altLang="en-US" sz="1600" b="1" dirty="0"/>
          </a:p>
          <a:p>
            <a:pPr>
              <a:buFontTx/>
              <a:buChar char="•"/>
            </a:pPr>
            <a:r>
              <a:rPr lang="en-US" altLang="en-US" sz="1600" b="1" dirty="0"/>
              <a:t> Partnerships: </a:t>
            </a:r>
            <a:r>
              <a:rPr lang="en-US" altLang="en-US" sz="1600" dirty="0"/>
              <a:t>Integrating efforts; collaborating with other stakeholders</a:t>
            </a:r>
          </a:p>
          <a:p>
            <a:pPr>
              <a:buFontTx/>
              <a:buChar char="•"/>
            </a:pPr>
            <a:endParaRPr lang="en-US" altLang="en-US" sz="1600" b="1" dirty="0"/>
          </a:p>
          <a:p>
            <a:pPr>
              <a:buFontTx/>
              <a:buChar char="•"/>
            </a:pPr>
            <a:r>
              <a:rPr lang="en-US" altLang="en-US" sz="1600" b="1" dirty="0"/>
              <a:t> Community Champions: </a:t>
            </a:r>
            <a:r>
              <a:rPr lang="en-US" altLang="en-US" sz="1600" dirty="0"/>
              <a:t>Cultivating community support</a:t>
            </a:r>
          </a:p>
          <a:p>
            <a:pPr>
              <a:buFontTx/>
              <a:buChar char="•"/>
            </a:pPr>
            <a:endParaRPr lang="en-US" altLang="en-US" sz="1600" dirty="0"/>
          </a:p>
          <a:p>
            <a:pPr>
              <a:buFontTx/>
              <a:buChar char="•"/>
            </a:pPr>
            <a:r>
              <a:rPr lang="en-US" altLang="en-US" sz="1600" dirty="0"/>
              <a:t> </a:t>
            </a:r>
            <a:r>
              <a:rPr lang="en-US" altLang="en-US" sz="1600" b="1" dirty="0"/>
              <a:t>Evaluation/Program Improvement: </a:t>
            </a:r>
            <a:r>
              <a:rPr lang="en-US" altLang="en-US" sz="1600" dirty="0"/>
              <a:t>Assessing/reflecting on process and outcome measures</a:t>
            </a:r>
          </a:p>
          <a:p>
            <a:pPr marL="0" indent="0"/>
            <a:endParaRPr lang="en-US" altLang="en-US" sz="1600" dirty="0"/>
          </a:p>
        </p:txBody>
      </p:sp>
      <p:sp>
        <p:nvSpPr>
          <p:cNvPr id="23555" name="Rectangle 3"/>
          <p:cNvSpPr>
            <a:spLocks noGrp="1" noChangeArrowheads="1"/>
          </p:cNvSpPr>
          <p:nvPr>
            <p:ph type="title"/>
          </p:nvPr>
        </p:nvSpPr>
        <p:spPr>
          <a:xfrm>
            <a:off x="162943" y="70451"/>
            <a:ext cx="7543800" cy="685800"/>
          </a:xfrm>
        </p:spPr>
        <p:txBody>
          <a:bodyPr/>
          <a:lstStyle/>
          <a:p>
            <a:pPr eaLnBrk="1" hangingPunct="1"/>
            <a:r>
              <a:rPr lang="en-US" altLang="en-US" sz="3200" dirty="0">
                <a:solidFill>
                  <a:schemeClr val="bg1"/>
                </a:solidFill>
              </a:rPr>
              <a:t>   </a:t>
            </a:r>
            <a:r>
              <a:rPr lang="en-US" altLang="en-US" sz="3200" dirty="0">
                <a:solidFill>
                  <a:schemeClr val="bg1"/>
                </a:solidFill>
                <a:latin typeface="+mj-lt"/>
              </a:rPr>
              <a:t>Elements of Sustainability</a:t>
            </a:r>
          </a:p>
        </p:txBody>
      </p:sp>
      <p:sp>
        <p:nvSpPr>
          <p:cNvPr id="2" name="Rectangle 1"/>
          <p:cNvSpPr/>
          <p:nvPr/>
        </p:nvSpPr>
        <p:spPr>
          <a:xfrm>
            <a:off x="2359891" y="2711088"/>
            <a:ext cx="4572000" cy="369332"/>
          </a:xfrm>
          <a:prstGeom prst="rect">
            <a:avLst/>
          </a:prstGeom>
        </p:spPr>
        <p:txBody>
          <a:bodyPr>
            <a:spAutoFit/>
          </a:bodyPr>
          <a:lstStyle/>
          <a:p>
            <a:endParaRPr lang="en-US" dirty="0"/>
          </a:p>
        </p:txBody>
      </p:sp>
      <p:sp>
        <p:nvSpPr>
          <p:cNvPr id="3" name="Date Placeholder 2"/>
          <p:cNvSpPr>
            <a:spLocks noGrp="1"/>
          </p:cNvSpPr>
          <p:nvPr>
            <p:ph type="dt" sz="half" idx="10"/>
          </p:nvPr>
        </p:nvSpPr>
        <p:spPr/>
        <p:txBody>
          <a:bodyPr/>
          <a:lstStyle/>
          <a:p>
            <a:r>
              <a:rPr lang="en-US"/>
              <a:t>June 20, 2016</a:t>
            </a:r>
          </a:p>
        </p:txBody>
      </p:sp>
    </p:spTree>
    <p:extLst>
      <p:ext uri="{BB962C8B-B14F-4D97-AF65-F5344CB8AC3E}">
        <p14:creationId xmlns:p14="http://schemas.microsoft.com/office/powerpoint/2010/main" xmlns="" val="104791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Partnerships</a:t>
            </a:r>
          </a:p>
        </p:txBody>
      </p:sp>
      <p:sp>
        <p:nvSpPr>
          <p:cNvPr id="3" name="Date Placeholder 2"/>
          <p:cNvSpPr>
            <a:spLocks noGrp="1"/>
          </p:cNvSpPr>
          <p:nvPr>
            <p:ph type="dt" sz="half" idx="10"/>
          </p:nvPr>
        </p:nvSpPr>
        <p:spPr/>
        <p:txBody>
          <a:bodyPr/>
          <a:lstStyle/>
          <a:p>
            <a:r>
              <a:rPr lang="en-US"/>
              <a:t>June 20, 2016</a:t>
            </a:r>
          </a:p>
        </p:txBody>
      </p:sp>
      <p:sp>
        <p:nvSpPr>
          <p:cNvPr id="6" name="Rectangle 5"/>
          <p:cNvSpPr/>
          <p:nvPr/>
        </p:nvSpPr>
        <p:spPr>
          <a:xfrm>
            <a:off x="1795346" y="1642172"/>
            <a:ext cx="5119335" cy="3416320"/>
          </a:xfrm>
          <a:prstGeom prst="rect">
            <a:avLst/>
          </a:prstGeom>
        </p:spPr>
        <p:txBody>
          <a:bodyPr wrap="square">
            <a:spAutoFit/>
          </a:bodyPr>
          <a:lstStyle/>
          <a:p>
            <a:r>
              <a:rPr lang="en-US" sz="2400" dirty="0"/>
              <a:t>Partnerships vary in their complexity, intensity, and formality. The broader the scope of the problem and the longer the projected lifetime of the partnership, the more complex, tightly linked, and formal a partnership should be. More limited and short‐term partnerships may require a less formal, less complicated approach. </a:t>
            </a:r>
          </a:p>
        </p:txBody>
      </p:sp>
    </p:spTree>
    <p:extLst>
      <p:ext uri="{BB962C8B-B14F-4D97-AF65-F5344CB8AC3E}">
        <p14:creationId xmlns:p14="http://schemas.microsoft.com/office/powerpoint/2010/main" xmlns="" val="60353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Types of Partnerships</a:t>
            </a:r>
          </a:p>
        </p:txBody>
      </p:sp>
      <p:sp>
        <p:nvSpPr>
          <p:cNvPr id="3" name="Date Placeholder 2"/>
          <p:cNvSpPr>
            <a:spLocks noGrp="1"/>
          </p:cNvSpPr>
          <p:nvPr>
            <p:ph type="dt" sz="half" idx="10"/>
          </p:nvPr>
        </p:nvSpPr>
        <p:spPr/>
        <p:txBody>
          <a:bodyPr/>
          <a:lstStyle/>
          <a:p>
            <a:r>
              <a:rPr lang="en-US"/>
              <a:t>June 20, 2016</a:t>
            </a:r>
          </a:p>
        </p:txBody>
      </p:sp>
      <p:sp>
        <p:nvSpPr>
          <p:cNvPr id="5" name="Rectangle 4"/>
          <p:cNvSpPr/>
          <p:nvPr/>
        </p:nvSpPr>
        <p:spPr>
          <a:xfrm>
            <a:off x="981307" y="1458556"/>
            <a:ext cx="7326351" cy="3724096"/>
          </a:xfrm>
          <a:prstGeom prst="rect">
            <a:avLst/>
          </a:prstGeom>
        </p:spPr>
        <p:txBody>
          <a:bodyPr wrap="square">
            <a:spAutoFit/>
          </a:bodyPr>
          <a:lstStyle/>
          <a:p>
            <a:pPr marL="342900" indent="-342900">
              <a:buFont typeface="Arial" panose="020B0604020202020204" pitchFamily="34" charset="0"/>
              <a:buChar char="•"/>
            </a:pPr>
            <a:r>
              <a:rPr lang="en-US" sz="2400" dirty="0"/>
              <a:t>Networking – provides a forum for the exchange of ideas and information for mutual benefit, often through newsletters, conferences, meetings and electronic information sharing. It is one of the least formal forms of partnership and requires little time or trust between partners.</a:t>
            </a:r>
          </a:p>
          <a:p>
            <a:endParaRPr lang="en-US" sz="2400" dirty="0"/>
          </a:p>
          <a:p>
            <a:pPr marL="342900" indent="-342900">
              <a:buFont typeface="Arial" panose="020B0604020202020204" pitchFamily="34" charset="0"/>
              <a:buChar char="•"/>
            </a:pPr>
            <a:r>
              <a:rPr lang="en-US" sz="2400" dirty="0"/>
              <a:t>Coordinating – involves exchanging information and altering activities for a common purpose</a:t>
            </a:r>
            <a:r>
              <a:rPr lang="en-US" sz="2000" dirty="0"/>
              <a:t>.</a:t>
            </a:r>
          </a:p>
          <a:p>
            <a:r>
              <a:rPr lang="en-US" sz="2000" dirty="0"/>
              <a:t>	</a:t>
            </a:r>
          </a:p>
        </p:txBody>
      </p:sp>
    </p:spTree>
    <p:extLst>
      <p:ext uri="{BB962C8B-B14F-4D97-AF65-F5344CB8AC3E}">
        <p14:creationId xmlns:p14="http://schemas.microsoft.com/office/powerpoint/2010/main" xmlns="" val="98135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Types of Partnerships- Part 2</a:t>
            </a:r>
          </a:p>
        </p:txBody>
      </p:sp>
      <p:sp>
        <p:nvSpPr>
          <p:cNvPr id="3" name="Date Placeholder 2"/>
          <p:cNvSpPr>
            <a:spLocks noGrp="1"/>
          </p:cNvSpPr>
          <p:nvPr>
            <p:ph type="dt" sz="half" idx="10"/>
          </p:nvPr>
        </p:nvSpPr>
        <p:spPr/>
        <p:txBody>
          <a:bodyPr/>
          <a:lstStyle/>
          <a:p>
            <a:r>
              <a:rPr lang="en-US"/>
              <a:t>June 20, 2016</a:t>
            </a:r>
          </a:p>
        </p:txBody>
      </p:sp>
      <p:sp>
        <p:nvSpPr>
          <p:cNvPr id="5" name="Rectangle 4"/>
          <p:cNvSpPr/>
          <p:nvPr/>
        </p:nvSpPr>
        <p:spPr>
          <a:xfrm>
            <a:off x="1204331" y="1416194"/>
            <a:ext cx="6490009" cy="3416320"/>
          </a:xfrm>
          <a:prstGeom prst="rect">
            <a:avLst/>
          </a:prstGeom>
        </p:spPr>
        <p:txBody>
          <a:bodyPr wrap="square">
            <a:spAutoFit/>
          </a:bodyPr>
          <a:lstStyle/>
          <a:p>
            <a:pPr marL="342900" indent="-342900">
              <a:buFont typeface="Arial" panose="020B0604020202020204" pitchFamily="34" charset="0"/>
              <a:buChar char="•"/>
            </a:pPr>
            <a:r>
              <a:rPr lang="en-US" sz="2400" dirty="0"/>
              <a:t>Cooperating – involves exchanging information, altering activities and sharing resources. It requires a significant amount of time, high level of trust, and sharing of turf.</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Collaborating – includes enhancing the capacity of the other partner for mutual benefit and a common purpose, in addition to the above activities.</a:t>
            </a:r>
          </a:p>
        </p:txBody>
      </p:sp>
    </p:spTree>
    <p:extLst>
      <p:ext uri="{BB962C8B-B14F-4D97-AF65-F5344CB8AC3E}">
        <p14:creationId xmlns:p14="http://schemas.microsoft.com/office/powerpoint/2010/main" xmlns="" val="224551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1155" y="0"/>
            <a:ext cx="8229600" cy="836762"/>
          </a:xfrm>
          <a:noFill/>
        </p:spPr>
        <p:txBody>
          <a:bodyPr/>
          <a:lstStyle/>
          <a:p>
            <a:pPr eaLnBrk="1" hangingPunct="1"/>
            <a:r>
              <a:rPr lang="en-US" altLang="en-US" sz="2800" dirty="0">
                <a:solidFill>
                  <a:schemeClr val="bg1"/>
                </a:solidFill>
                <a:latin typeface="+mj-lt"/>
              </a:rPr>
              <a:t>Partnerships: Steps and Questions to Consider</a:t>
            </a:r>
          </a:p>
        </p:txBody>
      </p:sp>
      <p:sp>
        <p:nvSpPr>
          <p:cNvPr id="55299" name="Rectangle 3"/>
          <p:cNvSpPr>
            <a:spLocks noGrp="1" noChangeArrowheads="1"/>
          </p:cNvSpPr>
          <p:nvPr>
            <p:ph type="body" idx="1"/>
          </p:nvPr>
        </p:nvSpPr>
        <p:spPr>
          <a:xfrm>
            <a:off x="457200" y="1143002"/>
            <a:ext cx="8229600" cy="4983163"/>
          </a:xfrm>
        </p:spPr>
        <p:txBody>
          <a:bodyPr>
            <a:normAutofit fontScale="92500" lnSpcReduction="10000"/>
          </a:bodyPr>
          <a:lstStyle/>
          <a:p>
            <a:pPr marL="609585" indent="-609585">
              <a:lnSpc>
                <a:spcPct val="80000"/>
              </a:lnSpc>
            </a:pPr>
            <a:endParaRPr lang="en-US" altLang="en-US" sz="2400" dirty="0"/>
          </a:p>
          <a:p>
            <a:pPr marL="609585" indent="-609585">
              <a:lnSpc>
                <a:spcPct val="80000"/>
              </a:lnSpc>
            </a:pPr>
            <a:r>
              <a:rPr lang="en-US" altLang="en-US" sz="2800" dirty="0"/>
              <a:t>What other efforts are happening in your community? Are you linked to these efforts? How?</a:t>
            </a:r>
          </a:p>
          <a:p>
            <a:pPr marL="609585" indent="-609585">
              <a:lnSpc>
                <a:spcPct val="80000"/>
              </a:lnSpc>
            </a:pPr>
            <a:endParaRPr lang="en-US" altLang="en-US" sz="2800" dirty="0"/>
          </a:p>
          <a:p>
            <a:pPr marL="609585" indent="-609585">
              <a:lnSpc>
                <a:spcPct val="80000"/>
              </a:lnSpc>
            </a:pPr>
            <a:r>
              <a:rPr lang="en-US" altLang="en-US" sz="2800" dirty="0"/>
              <a:t>What key groups/organizations do you need to recruit to accomplish your efforts? Why?</a:t>
            </a:r>
          </a:p>
          <a:p>
            <a:pPr marL="609585" indent="-609585">
              <a:lnSpc>
                <a:spcPct val="80000"/>
              </a:lnSpc>
            </a:pPr>
            <a:endParaRPr lang="en-US" altLang="en-US" sz="2800" dirty="0"/>
          </a:p>
          <a:p>
            <a:pPr marL="609585" indent="-609585">
              <a:lnSpc>
                <a:spcPct val="80000"/>
              </a:lnSpc>
            </a:pPr>
            <a:r>
              <a:rPr lang="en-US" altLang="en-US" sz="2800" dirty="0"/>
              <a:t>Who are the key groups/organizations invested in the success of your efforts? </a:t>
            </a:r>
          </a:p>
          <a:p>
            <a:pPr marL="609585" indent="-609585">
              <a:lnSpc>
                <a:spcPct val="80000"/>
              </a:lnSpc>
            </a:pPr>
            <a:endParaRPr lang="en-US" altLang="en-US" sz="2800" dirty="0"/>
          </a:p>
          <a:p>
            <a:pPr marL="609585" indent="-609585">
              <a:lnSpc>
                <a:spcPct val="80000"/>
              </a:lnSpc>
            </a:pPr>
            <a:r>
              <a:rPr lang="en-US" altLang="en-US" sz="2800" dirty="0"/>
              <a:t>Are you supporting other community efforts? Why? Why not?</a:t>
            </a:r>
          </a:p>
          <a:p>
            <a:pPr marL="609585" indent="-609585">
              <a:lnSpc>
                <a:spcPct val="80000"/>
              </a:lnSpc>
            </a:pPr>
            <a:endParaRPr lang="en-US" altLang="en-US" sz="2800" dirty="0"/>
          </a:p>
          <a:p>
            <a:pPr marL="609585" indent="-609585">
              <a:lnSpc>
                <a:spcPct val="80000"/>
              </a:lnSpc>
            </a:pPr>
            <a:r>
              <a:rPr lang="en-US" altLang="en-US" sz="2800" dirty="0"/>
              <a:t>Are there other opportunities for collaboration? </a:t>
            </a:r>
          </a:p>
          <a:p>
            <a:pPr marL="609585" indent="-609585">
              <a:lnSpc>
                <a:spcPct val="80000"/>
              </a:lnSpc>
              <a:buNone/>
            </a:pPr>
            <a:endParaRPr lang="en-US" altLang="en-US" sz="2800" i="1" dirty="0"/>
          </a:p>
          <a:p>
            <a:pPr marL="609585" indent="-609585">
              <a:lnSpc>
                <a:spcPct val="80000"/>
              </a:lnSpc>
              <a:buFontTx/>
              <a:buAutoNum type="arabicPeriod"/>
            </a:pPr>
            <a:endParaRPr lang="en-US" altLang="en-US" sz="2400" dirty="0"/>
          </a:p>
          <a:p>
            <a:pPr marL="609585" indent="-609585">
              <a:lnSpc>
                <a:spcPct val="80000"/>
              </a:lnSpc>
              <a:buFontTx/>
              <a:buAutoNum type="arabicPeriod" startAt="2"/>
            </a:pPr>
            <a:endParaRPr lang="en-US" altLang="en-US" sz="2400" dirty="0"/>
          </a:p>
          <a:p>
            <a:pPr marL="609585" indent="-609585">
              <a:lnSpc>
                <a:spcPct val="80000"/>
              </a:lnSpc>
              <a:buFontTx/>
              <a:buAutoNum type="arabicPeriod" startAt="2"/>
            </a:pPr>
            <a:endParaRPr lang="en-US" altLang="en-US" sz="2400" dirty="0"/>
          </a:p>
        </p:txBody>
      </p:sp>
      <p:sp>
        <p:nvSpPr>
          <p:cNvPr id="2" name="Date Placeholder 1"/>
          <p:cNvSpPr>
            <a:spLocks noGrp="1"/>
          </p:cNvSpPr>
          <p:nvPr>
            <p:ph type="dt" sz="half" idx="10"/>
          </p:nvPr>
        </p:nvSpPr>
        <p:spPr/>
        <p:txBody>
          <a:bodyPr/>
          <a:lstStyle/>
          <a:p>
            <a:r>
              <a:rPr lang="en-US"/>
              <a:t>June 20, 2016</a:t>
            </a:r>
          </a:p>
        </p:txBody>
      </p:sp>
    </p:spTree>
    <p:extLst>
      <p:ext uri="{BB962C8B-B14F-4D97-AF65-F5344CB8AC3E}">
        <p14:creationId xmlns:p14="http://schemas.microsoft.com/office/powerpoint/2010/main" xmlns="" val="76812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Barriers to Partnerships : Lack of Trust and Control</a:t>
            </a:r>
          </a:p>
        </p:txBody>
      </p:sp>
      <p:sp>
        <p:nvSpPr>
          <p:cNvPr id="3" name="Content Placeholder 2"/>
          <p:cNvSpPr>
            <a:spLocks noGrp="1"/>
          </p:cNvSpPr>
          <p:nvPr>
            <p:ph idx="1"/>
          </p:nvPr>
        </p:nvSpPr>
        <p:spPr/>
        <p:txBody>
          <a:bodyPr/>
          <a:lstStyle/>
          <a:p>
            <a:r>
              <a:rPr lang="en-US" dirty="0"/>
              <a:t>Unclear, unrealistic, and/or vague goals</a:t>
            </a:r>
          </a:p>
          <a:p>
            <a:r>
              <a:rPr lang="en-US" dirty="0"/>
              <a:t>Costs to members exceed benefits</a:t>
            </a:r>
          </a:p>
          <a:p>
            <a:r>
              <a:rPr lang="en-US" dirty="0"/>
              <a:t>Responsibility without authority</a:t>
            </a:r>
          </a:p>
          <a:p>
            <a:r>
              <a:rPr lang="en-US" dirty="0"/>
              <a:t>Top down external mandates</a:t>
            </a:r>
          </a:p>
          <a:p>
            <a:r>
              <a:rPr lang="en-US" dirty="0"/>
              <a:t>Unrealistic timeframes for success</a:t>
            </a:r>
          </a:p>
          <a:p>
            <a:r>
              <a:rPr lang="en-US" dirty="0"/>
              <a:t>Lack of trust and time</a:t>
            </a:r>
          </a:p>
        </p:txBody>
      </p:sp>
      <p:sp>
        <p:nvSpPr>
          <p:cNvPr id="4" name="Date Placeholder 3"/>
          <p:cNvSpPr>
            <a:spLocks noGrp="1"/>
          </p:cNvSpPr>
          <p:nvPr>
            <p:ph type="dt" sz="half" idx="10"/>
          </p:nvPr>
        </p:nvSpPr>
        <p:spPr/>
        <p:txBody>
          <a:bodyPr/>
          <a:lstStyle/>
          <a:p>
            <a:r>
              <a:rPr lang="en-US"/>
              <a:t>June 20, 2016</a:t>
            </a:r>
          </a:p>
        </p:txBody>
      </p:sp>
    </p:spTree>
    <p:extLst>
      <p:ext uri="{BB962C8B-B14F-4D97-AF65-F5344CB8AC3E}">
        <p14:creationId xmlns:p14="http://schemas.microsoft.com/office/powerpoint/2010/main" xmlns="" val="1300488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HRiA_PPT_Template (4)</Template>
  <TotalTime>241</TotalTime>
  <Words>929</Words>
  <Application>Microsoft Office PowerPoint</Application>
  <PresentationFormat>On-screen Show (4:3)</PresentationFormat>
  <Paragraphs>336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Making Partnerships and Collaboration  Happen!</vt:lpstr>
      <vt:lpstr>Agenda for Presentation</vt:lpstr>
      <vt:lpstr>Elements of Coalition Sustainability </vt:lpstr>
      <vt:lpstr>   Elements of Sustainability</vt:lpstr>
      <vt:lpstr>Partnerships</vt:lpstr>
      <vt:lpstr>Types of Partnerships</vt:lpstr>
      <vt:lpstr>Types of Partnerships- Part 2</vt:lpstr>
      <vt:lpstr>Partnerships: Steps and Questions to Consider</vt:lpstr>
      <vt:lpstr>Barriers to Partnerships : Lack of Trust and Control</vt:lpstr>
      <vt:lpstr>Drivers for Successful Partnerships</vt:lpstr>
      <vt:lpstr>Slide 11</vt:lpstr>
      <vt:lpstr>Trust + Clarity of Goal = Successful Partnerships</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Maia Rodriguez-Semp</dc:creator>
  <cp:lastModifiedBy>Ashley</cp:lastModifiedBy>
  <cp:revision>23</cp:revision>
  <dcterms:created xsi:type="dcterms:W3CDTF">2016-06-02T17:04:09Z</dcterms:created>
  <dcterms:modified xsi:type="dcterms:W3CDTF">2017-11-07T14:19:56Z</dcterms:modified>
</cp:coreProperties>
</file>